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 id="2147483898" r:id="rId2"/>
    <p:sldMasterId id="2147483919" r:id="rId3"/>
    <p:sldMasterId id="2147483932" r:id="rId4"/>
    <p:sldMasterId id="2147483952" r:id="rId5"/>
  </p:sldMasterIdLst>
  <p:notesMasterIdLst>
    <p:notesMasterId r:id="rId37"/>
  </p:notesMasterIdLst>
  <p:sldIdLst>
    <p:sldId id="256" r:id="rId6"/>
    <p:sldId id="257" r:id="rId7"/>
    <p:sldId id="2147471982" r:id="rId8"/>
    <p:sldId id="259" r:id="rId9"/>
    <p:sldId id="2147471962" r:id="rId10"/>
    <p:sldId id="260" r:id="rId11"/>
    <p:sldId id="2147471969" r:id="rId12"/>
    <p:sldId id="2147471948" r:id="rId13"/>
    <p:sldId id="2147471953" r:id="rId14"/>
    <p:sldId id="2147471958" r:id="rId15"/>
    <p:sldId id="2147471968" r:id="rId16"/>
    <p:sldId id="2147471957" r:id="rId17"/>
    <p:sldId id="2147471956" r:id="rId18"/>
    <p:sldId id="2147471970" r:id="rId19"/>
    <p:sldId id="2147471952" r:id="rId20"/>
    <p:sldId id="2147471963" r:id="rId21"/>
    <p:sldId id="2147471966" r:id="rId22"/>
    <p:sldId id="2147471967" r:id="rId23"/>
    <p:sldId id="2147471949" r:id="rId24"/>
    <p:sldId id="2147471959" r:id="rId25"/>
    <p:sldId id="2147471964" r:id="rId26"/>
    <p:sldId id="2147471965" r:id="rId27"/>
    <p:sldId id="2147471961" r:id="rId28"/>
    <p:sldId id="2147471960" r:id="rId29"/>
    <p:sldId id="2147471971" r:id="rId30"/>
    <p:sldId id="2147471950" r:id="rId31"/>
    <p:sldId id="985" r:id="rId32"/>
    <p:sldId id="2147471983" r:id="rId33"/>
    <p:sldId id="266" r:id="rId34"/>
    <p:sldId id="2147471955" r:id="rId35"/>
    <p:sldId id="214747195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bjectives" id="{1BD30CB7-099C-4DBC-9C8C-9A9C3057D9C1}">
          <p14:sldIdLst>
            <p14:sldId id="256"/>
            <p14:sldId id="257"/>
            <p14:sldId id="2147471982"/>
            <p14:sldId id="259"/>
          </p14:sldIdLst>
        </p14:section>
        <p14:section name="Solutions" id="{F9B61C43-53E1-42BF-A12D-0909DD0DAC9E}">
          <p14:sldIdLst>
            <p14:sldId id="2147471962"/>
            <p14:sldId id="260"/>
          </p14:sldIdLst>
        </p14:section>
        <p14:section name="Similarities" id="{F6854B03-D505-4824-A094-DC6043A09B21}">
          <p14:sldIdLst>
            <p14:sldId id="2147471969"/>
            <p14:sldId id="2147471948"/>
            <p14:sldId id="2147471953"/>
            <p14:sldId id="2147471958"/>
            <p14:sldId id="2147471968"/>
            <p14:sldId id="2147471957"/>
            <p14:sldId id="2147471956"/>
          </p14:sldIdLst>
        </p14:section>
        <p14:section name="Backup &amp; Recovery options Nuances" id="{B2A3F94F-D38A-4E8C-A42E-219BBA0005AF}">
          <p14:sldIdLst>
            <p14:sldId id="2147471970"/>
            <p14:sldId id="2147471952"/>
            <p14:sldId id="2147471963"/>
            <p14:sldId id="2147471966"/>
            <p14:sldId id="2147471967"/>
            <p14:sldId id="2147471949"/>
            <p14:sldId id="2147471959"/>
            <p14:sldId id="2147471964"/>
            <p14:sldId id="2147471965"/>
            <p14:sldId id="2147471961"/>
            <p14:sldId id="2147471960"/>
          </p14:sldIdLst>
        </p14:section>
        <p14:section name="Things we can do to prepare" id="{4CDE7E80-B5F0-4598-91DB-29153F4FA3C7}">
          <p14:sldIdLst>
            <p14:sldId id="2147471971"/>
            <p14:sldId id="2147471950"/>
          </p14:sldIdLst>
        </p14:section>
        <p14:section name="Closing" id="{9C717849-1993-4BF2-92D8-5E9760F3D4B1}">
          <p14:sldIdLst>
            <p14:sldId id="985"/>
            <p14:sldId id="2147471983"/>
            <p14:sldId id="266"/>
            <p14:sldId id="2147471955"/>
            <p14:sldId id="21474719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302588-8631-40E0-97F4-C151BB328249}" v="4" dt="2023-09-27T14:44:00.7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9" autoAdjust="0"/>
    <p:restoredTop sz="63188" autoAdjust="0"/>
  </p:normalViewPr>
  <p:slideViewPr>
    <p:cSldViewPr snapToGrid="0">
      <p:cViewPr varScale="1">
        <p:scale>
          <a:sx n="69" d="100"/>
          <a:sy n="69" d="100"/>
        </p:scale>
        <p:origin x="13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Taylor" userId="42937e0f-debd-49d1-809c-cfa34592ca96" providerId="ADAL" clId="{5E302588-8631-40E0-97F4-C151BB328249}"/>
    <pc:docChg chg="undo custSel delSld modSld sldOrd modSection">
      <pc:chgData name="Daniel Taylor" userId="42937e0f-debd-49d1-809c-cfa34592ca96" providerId="ADAL" clId="{5E302588-8631-40E0-97F4-C151BB328249}" dt="2023-09-27T14:44:12.765" v="190" actId="6549"/>
      <pc:docMkLst>
        <pc:docMk/>
      </pc:docMkLst>
      <pc:sldChg chg="modSp mod">
        <pc:chgData name="Daniel Taylor" userId="42937e0f-debd-49d1-809c-cfa34592ca96" providerId="ADAL" clId="{5E302588-8631-40E0-97F4-C151BB328249}" dt="2023-09-27T14:28:39.812" v="168" actId="20577"/>
        <pc:sldMkLst>
          <pc:docMk/>
          <pc:sldMk cId="1291145853" sldId="256"/>
        </pc:sldMkLst>
        <pc:spChg chg="mod">
          <ac:chgData name="Daniel Taylor" userId="42937e0f-debd-49d1-809c-cfa34592ca96" providerId="ADAL" clId="{5E302588-8631-40E0-97F4-C151BB328249}" dt="2023-09-27T14:28:39.812" v="168" actId="20577"/>
          <ac:spMkLst>
            <pc:docMk/>
            <pc:sldMk cId="1291145853" sldId="256"/>
            <ac:spMk id="3" creationId="{05EA72C2-BEDD-3C81-500B-C28A32E50FA0}"/>
          </ac:spMkLst>
        </pc:spChg>
      </pc:sldChg>
      <pc:sldChg chg="modSp mod modNotesTx">
        <pc:chgData name="Daniel Taylor" userId="42937e0f-debd-49d1-809c-cfa34592ca96" providerId="ADAL" clId="{5E302588-8631-40E0-97F4-C151BB328249}" dt="2023-09-27T14:44:12.765" v="190" actId="6549"/>
        <pc:sldMkLst>
          <pc:docMk/>
          <pc:sldMk cId="3002095744" sldId="257"/>
        </pc:sldMkLst>
        <pc:spChg chg="mod">
          <ac:chgData name="Daniel Taylor" userId="42937e0f-debd-49d1-809c-cfa34592ca96" providerId="ADAL" clId="{5E302588-8631-40E0-97F4-C151BB328249}" dt="2023-09-27T14:44:12.765" v="190" actId="6549"/>
          <ac:spMkLst>
            <pc:docMk/>
            <pc:sldMk cId="3002095744" sldId="257"/>
            <ac:spMk id="6" creationId="{A3004E68-2BAC-5319-566E-E8AC5E3851D7}"/>
          </ac:spMkLst>
        </pc:spChg>
      </pc:sldChg>
      <pc:sldChg chg="del">
        <pc:chgData name="Daniel Taylor" userId="42937e0f-debd-49d1-809c-cfa34592ca96" providerId="ADAL" clId="{5E302588-8631-40E0-97F4-C151BB328249}" dt="2023-09-05T02:19:35.129" v="0" actId="47"/>
        <pc:sldMkLst>
          <pc:docMk/>
          <pc:sldMk cId="2381171332" sldId="356"/>
        </pc:sldMkLst>
      </pc:sldChg>
      <pc:sldChg chg="del">
        <pc:chgData name="Daniel Taylor" userId="42937e0f-debd-49d1-809c-cfa34592ca96" providerId="ADAL" clId="{5E302588-8631-40E0-97F4-C151BB328249}" dt="2023-09-05T02:19:35.129" v="0" actId="47"/>
        <pc:sldMkLst>
          <pc:docMk/>
          <pc:sldMk cId="467075466" sldId="357"/>
        </pc:sldMkLst>
      </pc:sldChg>
      <pc:sldChg chg="del">
        <pc:chgData name="Daniel Taylor" userId="42937e0f-debd-49d1-809c-cfa34592ca96" providerId="ADAL" clId="{5E302588-8631-40E0-97F4-C151BB328249}" dt="2023-09-27T12:08:37.446" v="116" actId="47"/>
        <pc:sldMkLst>
          <pc:docMk/>
          <pc:sldMk cId="4119432550" sldId="973"/>
        </pc:sldMkLst>
      </pc:sldChg>
      <pc:sldChg chg="del">
        <pc:chgData name="Daniel Taylor" userId="42937e0f-debd-49d1-809c-cfa34592ca96" providerId="ADAL" clId="{5E302588-8631-40E0-97F4-C151BB328249}" dt="2023-09-27T12:09:04.874" v="117" actId="47"/>
        <pc:sldMkLst>
          <pc:docMk/>
          <pc:sldMk cId="97414256" sldId="974"/>
        </pc:sldMkLst>
      </pc:sldChg>
      <pc:sldChg chg="addSp modSp mod">
        <pc:chgData name="Daniel Taylor" userId="42937e0f-debd-49d1-809c-cfa34592ca96" providerId="ADAL" clId="{5E302588-8631-40E0-97F4-C151BB328249}" dt="2023-09-27T13:04:31.722" v="122" actId="1076"/>
        <pc:sldMkLst>
          <pc:docMk/>
          <pc:sldMk cId="2199009912" sldId="2147471952"/>
        </pc:sldMkLst>
        <pc:picChg chg="add mod">
          <ac:chgData name="Daniel Taylor" userId="42937e0f-debd-49d1-809c-cfa34592ca96" providerId="ADAL" clId="{5E302588-8631-40E0-97F4-C151BB328249}" dt="2023-09-27T13:04:31.722" v="122" actId="1076"/>
          <ac:picMkLst>
            <pc:docMk/>
            <pc:sldMk cId="2199009912" sldId="2147471952"/>
            <ac:picMk id="6" creationId="{5F38BC67-500A-7B20-67EF-86799DF20C45}"/>
          </ac:picMkLst>
        </pc:picChg>
      </pc:sldChg>
      <pc:sldChg chg="modSp mod">
        <pc:chgData name="Daniel Taylor" userId="42937e0f-debd-49d1-809c-cfa34592ca96" providerId="ADAL" clId="{5E302588-8631-40E0-97F4-C151BB328249}" dt="2023-09-18T19:50:02.753" v="115" actId="20577"/>
        <pc:sldMkLst>
          <pc:docMk/>
          <pc:sldMk cId="1230197202" sldId="2147471961"/>
        </pc:sldMkLst>
        <pc:spChg chg="mod">
          <ac:chgData name="Daniel Taylor" userId="42937e0f-debd-49d1-809c-cfa34592ca96" providerId="ADAL" clId="{5E302588-8631-40E0-97F4-C151BB328249}" dt="2023-09-18T19:50:02.753" v="115" actId="20577"/>
          <ac:spMkLst>
            <pc:docMk/>
            <pc:sldMk cId="1230197202" sldId="2147471961"/>
            <ac:spMk id="3" creationId="{46C41D8C-0159-72F5-E638-F42C0E804B32}"/>
          </ac:spMkLst>
        </pc:spChg>
      </pc:sldChg>
      <pc:sldChg chg="ord">
        <pc:chgData name="Daniel Taylor" userId="42937e0f-debd-49d1-809c-cfa34592ca96" providerId="ADAL" clId="{5E302588-8631-40E0-97F4-C151BB328249}" dt="2023-09-27T13:26:06.012" v="157"/>
        <pc:sldMkLst>
          <pc:docMk/>
          <pc:sldMk cId="2622329409" sldId="2147471964"/>
        </pc:sldMkLst>
      </pc:sldChg>
      <pc:sldChg chg="modSp mod ord">
        <pc:chgData name="Daniel Taylor" userId="42937e0f-debd-49d1-809c-cfa34592ca96" providerId="ADAL" clId="{5E302588-8631-40E0-97F4-C151BB328249}" dt="2023-09-27T13:25:43.396" v="155"/>
        <pc:sldMkLst>
          <pc:docMk/>
          <pc:sldMk cId="811225473" sldId="2147471965"/>
        </pc:sldMkLst>
        <pc:spChg chg="mod">
          <ac:chgData name="Daniel Taylor" userId="42937e0f-debd-49d1-809c-cfa34592ca96" providerId="ADAL" clId="{5E302588-8631-40E0-97F4-C151BB328249}" dt="2023-09-27T13:25:20.956" v="153" actId="20577"/>
          <ac:spMkLst>
            <pc:docMk/>
            <pc:sldMk cId="811225473" sldId="2147471965"/>
            <ac:spMk id="4" creationId="{37FD399E-5232-9FC3-8FA8-E86A694B6F1F}"/>
          </ac:spMkLst>
        </pc:spChg>
      </pc:sldChg>
      <pc:sldChg chg="mod modShow">
        <pc:chgData name="Daniel Taylor" userId="42937e0f-debd-49d1-809c-cfa34592ca96" providerId="ADAL" clId="{5E302588-8631-40E0-97F4-C151BB328249}" dt="2023-09-27T13:32:31.157" v="158" actId="729"/>
        <pc:sldMkLst>
          <pc:docMk/>
          <pc:sldMk cId="4262738744" sldId="2147471967"/>
        </pc:sldMkLst>
      </pc:sldChg>
      <pc:sldChg chg="modNotesTx">
        <pc:chgData name="Daniel Taylor" userId="42937e0f-debd-49d1-809c-cfa34592ca96" providerId="ADAL" clId="{5E302588-8631-40E0-97F4-C151BB328249}" dt="2023-09-16T13:32:51.689" v="21" actId="113"/>
        <pc:sldMkLst>
          <pc:docMk/>
          <pc:sldMk cId="616098444" sldId="2147471968"/>
        </pc:sldMkLst>
      </pc:sldChg>
      <pc:sldChg chg="del">
        <pc:chgData name="Daniel Taylor" userId="42937e0f-debd-49d1-809c-cfa34592ca96" providerId="ADAL" clId="{5E302588-8631-40E0-97F4-C151BB328249}" dt="2023-09-16T15:38:01.583" v="22" actId="47"/>
        <pc:sldMkLst>
          <pc:docMk/>
          <pc:sldMk cId="1141226334" sldId="21474719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852F0-B8DB-4F8D-8C5F-E4415AF8B7DC}" type="datetimeFigureOut">
              <a:rPr lang="en-US" smtClean="0"/>
              <a:t>9/27/2023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FDEBD-0C42-485B-B1F6-C342BFE1656D}" type="slidenum">
              <a:rPr lang="en-US" smtClean="0"/>
              <a:t>‹#›</a:t>
            </a:fld>
            <a:endParaRPr lang="en-US" dirty="0"/>
          </a:p>
        </p:txBody>
      </p:sp>
    </p:spTree>
    <p:extLst>
      <p:ext uri="{BB962C8B-B14F-4D97-AF65-F5344CB8AC3E}">
        <p14:creationId xmlns:p14="http://schemas.microsoft.com/office/powerpoint/2010/main" val="176539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5" Type="http://schemas.openxmlformats.org/officeDocument/2006/relationships/hyperlink" Target="https://bit.ly/3xzWyCM" TargetMode="External"/><Relationship Id="rId4" Type="http://schemas.openxmlformats.org/officeDocument/2006/relationships/hyperlink" Target="https://docs.microsoft.com/en-us/sql/t-sql/statements/restore-statements-transact-sql?view=azuresqldb-mi-current&amp;preserve-view=tru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azure/azure-sql/managed-instance/automated-backups-overview?view=azuresql"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learn.microsoft.com/en-us/azure/azure-sql/managed-instance/backup-transparency?view=azuresq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azure/azure-sql/managed-instance/automated-backups-overview?view=azuresql"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learn.microsoft.com/en-us/azure/azure-sql/managed-instance/backup-transparency?view=azuresq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azure/backup/sql-support-matrix"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learn.microsoft.com/en-us/azure/azure-sql/database/automated-backups-overview?view=azuresql#Backup%20frequenc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echcommunity.microsoft.com/t5/fasttrack-for-azure/feature-comparison-of-azure-sql-database-azure-sql-managed/ba-p/315478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https://learn.microsoft.com/en-us/azure/backup/backup-sql-server-vm-from-vm-pane</a:t>
            </a:r>
          </a:p>
          <a:p>
            <a:endParaRPr lang="en-US" dirty="0"/>
          </a:p>
          <a:p>
            <a:r>
              <a:rPr lang="en-US" dirty="0"/>
              <a:t>https://learn.microsoft.com/en-us/azure/backup/backup-azure-sql-database</a:t>
            </a:r>
          </a:p>
          <a:p>
            <a:endParaRPr lang="en-US" dirty="0"/>
          </a:p>
          <a:p>
            <a:r>
              <a:rPr lang="en-US" dirty="0"/>
              <a:t>https://learn.microsoft.com/en-us/sql/relational-databases/backup-restore/sql-server-backup-to-url?view=sql-server-ver16</a:t>
            </a:r>
          </a:p>
          <a:p>
            <a:endParaRPr lang="en-US" dirty="0"/>
          </a:p>
          <a:p>
            <a:r>
              <a:rPr lang="en-US" dirty="0"/>
              <a:t>https://learn.microsoft.com/en-us/sql/relational-databases/backup-restore/sql-server-managed-backup-to-microsoft-azure?view=sql-server-ver16</a:t>
            </a:r>
          </a:p>
          <a:p>
            <a:endParaRPr lang="en-US" dirty="0"/>
          </a:p>
          <a:p>
            <a:r>
              <a:rPr lang="en-US" dirty="0"/>
              <a:t>https://learn.microsoft.com/en-us/azure/azure-sql/accelerated-database-recovery?view=azuresql</a:t>
            </a:r>
          </a:p>
          <a:p>
            <a:endParaRPr lang="en-US" dirty="0"/>
          </a:p>
          <a:p>
            <a:r>
              <a:rPr lang="en-US" dirty="0"/>
              <a:t>https://learn.microsoft.com/en-us/azure/azure-sql/managed-instance/restore-sample-database-quickstart?view=azuresql</a:t>
            </a:r>
          </a:p>
          <a:p>
            <a:endParaRPr lang="en-US" dirty="0"/>
          </a:p>
          <a:p>
            <a:r>
              <a:rPr lang="en-US" dirty="0"/>
              <a:t>https://learn.microsoft.com/en-us/azure/azure-sql/managed-instance/log-replay-service-migrate?view=azuresql&amp;tabs=sas-token</a:t>
            </a:r>
          </a:p>
          <a:p>
            <a:endParaRPr lang="en-US" dirty="0"/>
          </a:p>
          <a:p>
            <a:r>
              <a:rPr lang="en-US" dirty="0"/>
              <a:t>https://learn.microsoft.com/en-us/azure/azure-sql/database/long-term-retention-overview?view=azuresql</a:t>
            </a:r>
          </a:p>
          <a:p>
            <a:endParaRPr lang="en-US" dirty="0"/>
          </a:p>
          <a:p>
            <a:r>
              <a:rPr lang="en-US" dirty="0"/>
              <a:t>https://learn.microsoft.com/en-us/azure/azure-sql/database/automated-backups-overview?view=azuresql#backup-storage-redundancy</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a:t>
            </a:fld>
            <a:endParaRPr lang="en-US" dirty="0"/>
          </a:p>
        </p:txBody>
      </p:sp>
    </p:spTree>
    <p:extLst>
      <p:ext uri="{BB962C8B-B14F-4D97-AF65-F5344CB8AC3E}">
        <p14:creationId xmlns:p14="http://schemas.microsoft.com/office/powerpoint/2010/main" val="545745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Managed Backup</a:t>
            </a:r>
          </a:p>
          <a:p>
            <a:r>
              <a:rPr lang="en-US" dirty="0"/>
              <a:t>https://learn.microsoft.com/en-us/sql/relational-databases/backup-restore/sql-server-managed-backup-to-microsoft-azure?view=sql-server-ver16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10</a:t>
            </a:fld>
            <a:endParaRPr lang="en-US" dirty="0"/>
          </a:p>
        </p:txBody>
      </p:sp>
    </p:spTree>
    <p:extLst>
      <p:ext uri="{BB962C8B-B14F-4D97-AF65-F5344CB8AC3E}">
        <p14:creationId xmlns:p14="http://schemas.microsoft.com/office/powerpoint/2010/main" val="4742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Backup to URL</a:t>
            </a:r>
            <a:endParaRPr lang="en-US" b="0" dirty="0"/>
          </a:p>
          <a:p>
            <a:r>
              <a:rPr lang="en-US" b="0" dirty="0"/>
              <a:t>https://learn.microsoft.com/en-us/sql/relational-databases/backup-restore/sql-server-backup-to-url?view=sql-server-ver16</a:t>
            </a:r>
          </a:p>
          <a:p>
            <a:endParaRPr lang="en-US" b="1" dirty="0"/>
          </a:p>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11</a:t>
            </a:fld>
            <a:endParaRPr lang="en-US" dirty="0"/>
          </a:p>
        </p:txBody>
      </p:sp>
    </p:spTree>
    <p:extLst>
      <p:ext uri="{BB962C8B-B14F-4D97-AF65-F5344CB8AC3E}">
        <p14:creationId xmlns:p14="http://schemas.microsoft.com/office/powerpoint/2010/main" val="2829117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12</a:t>
            </a:fld>
            <a:endParaRPr lang="en-US" dirty="0"/>
          </a:p>
        </p:txBody>
      </p:sp>
    </p:spTree>
    <p:extLst>
      <p:ext uri="{BB962C8B-B14F-4D97-AF65-F5344CB8AC3E}">
        <p14:creationId xmlns:p14="http://schemas.microsoft.com/office/powerpoint/2010/main" val="1929279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13</a:t>
            </a:fld>
            <a:endParaRPr lang="en-US" dirty="0"/>
          </a:p>
        </p:txBody>
      </p:sp>
    </p:spTree>
    <p:extLst>
      <p:ext uri="{BB962C8B-B14F-4D97-AF65-F5344CB8AC3E}">
        <p14:creationId xmlns:p14="http://schemas.microsoft.com/office/powerpoint/2010/main" val="3004478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14</a:t>
            </a:fld>
            <a:endParaRPr lang="en-US" dirty="0"/>
          </a:p>
        </p:txBody>
      </p:sp>
    </p:spTree>
    <p:extLst>
      <p:ext uri="{BB962C8B-B14F-4D97-AF65-F5344CB8AC3E}">
        <p14:creationId xmlns:p14="http://schemas.microsoft.com/office/powerpoint/2010/main" val="3257454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Backup </a:t>
            </a:r>
          </a:p>
          <a:p>
            <a:r>
              <a:rPr lang="en-US" dirty="0"/>
              <a:t>https://learn.microsoft.com/en-us/sql/relational-databases/backup-restore/sql-server-managed-backup-to-microsoft-azure?view=sql-server-ver16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15</a:t>
            </a:fld>
            <a:endParaRPr lang="en-US" dirty="0"/>
          </a:p>
        </p:txBody>
      </p:sp>
    </p:spTree>
    <p:extLst>
      <p:ext uri="{BB962C8B-B14F-4D97-AF65-F5344CB8AC3E}">
        <p14:creationId xmlns:p14="http://schemas.microsoft.com/office/powerpoint/2010/main" val="884927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16</a:t>
            </a:fld>
            <a:endParaRPr lang="en-US" dirty="0"/>
          </a:p>
        </p:txBody>
      </p:sp>
    </p:spTree>
    <p:extLst>
      <p:ext uri="{BB962C8B-B14F-4D97-AF65-F5344CB8AC3E}">
        <p14:creationId xmlns:p14="http://schemas.microsoft.com/office/powerpoint/2010/main" val="1699021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Support matrix for SQL Server Backup in Azure VMs</a:t>
            </a: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https://learn.microsoft.com/en-us/azure/backup/sql-support-matrix#scenario-support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F&amp;Q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https://learn.microsoft.com/en-us/azure/backup/faq-backup-sql-server?source=recommendations</a:t>
            </a:r>
          </a:p>
        </p:txBody>
      </p:sp>
      <p:sp>
        <p:nvSpPr>
          <p:cNvPr id="4" name="Slide Number Placeholder 3"/>
          <p:cNvSpPr>
            <a:spLocks noGrp="1"/>
          </p:cNvSpPr>
          <p:nvPr>
            <p:ph type="sldNum" sz="quarter" idx="5"/>
          </p:nvPr>
        </p:nvSpPr>
        <p:spPr/>
        <p:txBody>
          <a:bodyPr/>
          <a:lstStyle/>
          <a:p>
            <a:fld id="{943FDEBD-0C42-485B-B1F6-C342BFE1656D}" type="slidenum">
              <a:rPr lang="en-US" smtClean="0"/>
              <a:t>17</a:t>
            </a:fld>
            <a:endParaRPr lang="en-US" dirty="0"/>
          </a:p>
        </p:txBody>
      </p:sp>
    </p:spTree>
    <p:extLst>
      <p:ext uri="{BB962C8B-B14F-4D97-AF65-F5344CB8AC3E}">
        <p14:creationId xmlns:p14="http://schemas.microsoft.com/office/powerpoint/2010/main" val="140779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Support matrix for SQL Server Backup in Azure VMs</a:t>
            </a: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https://learn.microsoft.com/en-us/azure/backup/sql-support-matrix#scenario-support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F&amp;Q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https://learn.microsoft.com/en-us/azure/backup/faq-backup-sql-server?source=recommendations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Azure Backup for SQL Server</a:t>
            </a:r>
            <a:r>
              <a:rPr lang="en-US" b="0" i="0" dirty="0">
                <a:solidFill>
                  <a:srgbClr val="161616"/>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https://learn.microsoft.com/en-us/azure/backup/backup-sql-server-database-azure-vms</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18</a:t>
            </a:fld>
            <a:endParaRPr lang="en-US" dirty="0"/>
          </a:p>
        </p:txBody>
      </p:sp>
    </p:spTree>
    <p:extLst>
      <p:ext uri="{BB962C8B-B14F-4D97-AF65-F5344CB8AC3E}">
        <p14:creationId xmlns:p14="http://schemas.microsoft.com/office/powerpoint/2010/main" val="3522886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19</a:t>
            </a:fld>
            <a:endParaRPr lang="en-US" dirty="0"/>
          </a:p>
        </p:txBody>
      </p:sp>
    </p:spTree>
    <p:extLst>
      <p:ext uri="{BB962C8B-B14F-4D97-AF65-F5344CB8AC3E}">
        <p14:creationId xmlns:p14="http://schemas.microsoft.com/office/powerpoint/2010/main" val="422393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https://github.com/TalesFromTheField/Team-Presentation/tree/9eaea80a0695c0aebde833aa14ef817f85133a0c/2023_Future_Data_Driven_Summit/DanTaylor_BackupRecoveryNaunces</a:t>
            </a:r>
          </a:p>
        </p:txBody>
      </p:sp>
      <p:sp>
        <p:nvSpPr>
          <p:cNvPr id="4" name="Slide Number Placeholder 3"/>
          <p:cNvSpPr>
            <a:spLocks noGrp="1"/>
          </p:cNvSpPr>
          <p:nvPr>
            <p:ph type="sldNum" sz="quarter" idx="5"/>
          </p:nvPr>
        </p:nvSpPr>
        <p:spPr/>
        <p:txBody>
          <a:bodyPr/>
          <a:lstStyle/>
          <a:p>
            <a:fld id="{943FDEBD-0C42-485B-B1F6-C342BFE1656D}" type="slidenum">
              <a:rPr lang="en-US" smtClean="0"/>
              <a:t>2</a:t>
            </a:fld>
            <a:endParaRPr lang="en-US" dirty="0"/>
          </a:p>
        </p:txBody>
      </p:sp>
    </p:spTree>
    <p:extLst>
      <p:ext uri="{BB962C8B-B14F-4D97-AF65-F5344CB8AC3E}">
        <p14:creationId xmlns:p14="http://schemas.microsoft.com/office/powerpoint/2010/main" val="3753746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Restore Database </a:t>
            </a:r>
          </a:p>
          <a:p>
            <a:r>
              <a:rPr lang="en-US" dirty="0"/>
              <a:t>https://learn.microsoft.com/en-us/azure/azure-sql/managed-instance/restore-sample-database-quickstart?view=azuresql</a:t>
            </a:r>
          </a:p>
          <a:p>
            <a:endParaRPr lang="en-US" dirty="0"/>
          </a:p>
          <a:p>
            <a:endParaRPr lang="en-US" dirty="0"/>
          </a:p>
          <a:p>
            <a:r>
              <a:rPr lang="en-US" dirty="0"/>
              <a:t>Monitor backups</a:t>
            </a:r>
          </a:p>
          <a:p>
            <a:r>
              <a:rPr lang="en-US" dirty="0"/>
              <a:t>https://learn.microsoft.com/en-us/azure/azure-sql/managed-instance/backup-activity-monitor?view=azuresql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20</a:t>
            </a:fld>
            <a:endParaRPr lang="en-US" dirty="0"/>
          </a:p>
        </p:txBody>
      </p:sp>
    </p:spTree>
    <p:extLst>
      <p:ext uri="{BB962C8B-B14F-4D97-AF65-F5344CB8AC3E}">
        <p14:creationId xmlns:p14="http://schemas.microsoft.com/office/powerpoint/2010/main" val="41229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Backup and restore</a:t>
            </a:r>
            <a:r>
              <a:rPr lang="en-US" sz="1200" dirty="0">
                <a:effectLst/>
                <a:latin typeface="Calibri" panose="020F0502020204030204" pitchFamily="34" charset="0"/>
              </a:rPr>
              <a:t> - </a:t>
            </a:r>
            <a:r>
              <a:rPr lang="en-US" sz="1200" b="1" dirty="0">
                <a:effectLst/>
                <a:latin typeface="Calibri" panose="020F0502020204030204" pitchFamily="34" charset="0"/>
              </a:rPr>
              <a:t>https://bit.ly/3BtPAQS</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u="sng" dirty="0">
                <a:effectLst/>
                <a:latin typeface="Calibri" panose="020F0502020204030204" pitchFamily="34" charset="0"/>
                <a:hlinkClick r:id="rId4"/>
              </a:rPr>
              <a:t>RESTORE (Transact-SQL) - SQL Server | Microsoft Docs</a:t>
            </a:r>
            <a:r>
              <a:rPr lang="en-US" sz="1200" u="sng" dirty="0">
                <a:effectLst/>
                <a:latin typeface="Calibri" panose="020F0502020204030204" pitchFamily="34" charset="0"/>
              </a:rPr>
              <a:t> </a:t>
            </a:r>
            <a:r>
              <a:rPr lang="en-US" sz="1200" dirty="0">
                <a:effectLst/>
                <a:latin typeface="Calibri" panose="020F0502020204030204" pitchFamily="34" charset="0"/>
              </a:rPr>
              <a:t>- </a:t>
            </a:r>
            <a:r>
              <a:rPr lang="en-US" sz="1200" b="1" u="none" kern="1200" dirty="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dirty="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Back up to URL best practices &amp; troubleshooting for Microsoft Azure Blob Storage - SQL Server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https://bit.ly/3BMprgD</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Backing up a VLDB to Azure Blob Storage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https://bit.ly/3qOL4Yp</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pPr marL="342900" marR="0" lvl="0">
              <a:spcBef>
                <a:spcPts val="0"/>
              </a:spcBef>
              <a:spcAft>
                <a:spcPts val="0"/>
              </a:spcAft>
            </a:pPr>
            <a:r>
              <a:rPr lang="en-US" sz="1200" b="1" dirty="0">
                <a:effectLst/>
                <a:latin typeface="Calibri" panose="020F0502020204030204" pitchFamily="34" charset="0"/>
              </a:rPr>
              <a:t>https://learn.microsoft.com/en-us/azure/azure-sql/database/transparent-data-encryption-tde-overview?view=azuresql&amp;tabs=azure-portal</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21</a:t>
            </a:fld>
            <a:endParaRPr lang="en-US" dirty="0"/>
          </a:p>
        </p:txBody>
      </p:sp>
    </p:spTree>
    <p:extLst>
      <p:ext uri="{BB962C8B-B14F-4D97-AF65-F5344CB8AC3E}">
        <p14:creationId xmlns:p14="http://schemas.microsoft.com/office/powerpoint/2010/main" val="1961715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Restore Azure SQL DB</a:t>
            </a:r>
          </a:p>
          <a:p>
            <a:r>
              <a:rPr lang="en-US" dirty="0"/>
              <a:t>https://learn.microsoft.com/en-us/azure/azure-sql/database/recovery-using-backups?view=azuresql&amp;tabs=azure-portal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22</a:t>
            </a:fld>
            <a:endParaRPr lang="en-US" dirty="0"/>
          </a:p>
        </p:txBody>
      </p:sp>
    </p:spTree>
    <p:extLst>
      <p:ext uri="{BB962C8B-B14F-4D97-AF65-F5344CB8AC3E}">
        <p14:creationId xmlns:p14="http://schemas.microsoft.com/office/powerpoint/2010/main" val="1989396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backups </a:t>
            </a:r>
          </a:p>
          <a:p>
            <a:r>
              <a:rPr lang="en-US" dirty="0"/>
              <a:t>https://learn.microsoft.com/en-us/azure/azure-sql/database/hyperscale-automated-backups-overview?view=azuresql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23</a:t>
            </a:fld>
            <a:endParaRPr lang="en-US" dirty="0"/>
          </a:p>
        </p:txBody>
      </p:sp>
    </p:spTree>
    <p:extLst>
      <p:ext uri="{BB962C8B-B14F-4D97-AF65-F5344CB8AC3E}">
        <p14:creationId xmlns:p14="http://schemas.microsoft.com/office/powerpoint/2010/main" val="28918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161616"/>
                </a:solidFill>
                <a:effectLst/>
                <a:latin typeface="Segoe UI" panose="020B0502040204020203" pitchFamily="34" charset="0"/>
              </a:rPr>
              <a:t> If you specify W, one backup every week will be copied to the long-term storage. </a:t>
            </a:r>
          </a:p>
          <a:p>
            <a:pPr marL="171450" indent="-171450">
              <a:buFontTx/>
              <a:buChar char="-"/>
            </a:pPr>
            <a:r>
              <a:rPr lang="en-US" b="0" i="0" dirty="0">
                <a:solidFill>
                  <a:srgbClr val="161616"/>
                </a:solidFill>
                <a:effectLst/>
                <a:latin typeface="Segoe UI" panose="020B0502040204020203" pitchFamily="34" charset="0"/>
              </a:rPr>
              <a:t> If you specify M, the first backup of each month will be copied to the long-term storage.</a:t>
            </a:r>
          </a:p>
          <a:p>
            <a:pPr marL="171450" indent="-171450">
              <a:buFontTx/>
              <a:buChar char="-"/>
            </a:pPr>
            <a:r>
              <a:rPr lang="en-US" b="0" i="0" dirty="0">
                <a:solidFill>
                  <a:srgbClr val="161616"/>
                </a:solidFill>
                <a:effectLst/>
                <a:latin typeface="Segoe UI" panose="020B0502040204020203" pitchFamily="34" charset="0"/>
              </a:rPr>
              <a:t> If you specify Y, one backup during the week specified by WeekOfYear will be copied to the long-term storage.</a:t>
            </a:r>
          </a:p>
          <a:p>
            <a:pPr marL="171450" indent="-171450">
              <a:buFontTx/>
              <a:buChar char="-"/>
            </a:pPr>
            <a:r>
              <a:rPr lang="en-US" b="0" i="0" dirty="0">
                <a:solidFill>
                  <a:srgbClr val="161616"/>
                </a:solidFill>
                <a:effectLst/>
                <a:latin typeface="Segoe UI" panose="020B0502040204020203" pitchFamily="34" charset="0"/>
              </a:rPr>
              <a:t> If the specified WeekOfYear is in the past when the policy is configured, the first LTR backup will be created in the following year. </a:t>
            </a:r>
          </a:p>
          <a:p>
            <a:pPr marL="171450" indent="-171450">
              <a:buFontTx/>
              <a:buChar char="-"/>
            </a:pPr>
            <a:r>
              <a:rPr lang="en-US" b="0" i="0" dirty="0">
                <a:solidFill>
                  <a:srgbClr val="161616"/>
                </a:solidFill>
                <a:effectLst/>
                <a:latin typeface="Segoe UI" panose="020B0502040204020203" pitchFamily="34" charset="0"/>
              </a:rPr>
              <a:t> Each backup will be kept in the long-term storage according to the policy parameters that are configured when the LTR backup is created.</a:t>
            </a:r>
            <a:endParaRPr lang="en-US" dirty="0"/>
          </a:p>
          <a:p>
            <a:endParaRPr lang="en-US" dirty="0"/>
          </a:p>
          <a:p>
            <a:endParaRPr lang="en-US" dirty="0"/>
          </a:p>
          <a:p>
            <a:r>
              <a:rPr lang="en-US" dirty="0"/>
              <a:t>LTR</a:t>
            </a:r>
          </a:p>
          <a:p>
            <a:r>
              <a:rPr lang="en-US" dirty="0"/>
              <a:t>https://learn.microsoft.com/en-us/azure/azure-sql/database/long-term-retention-overview?view=azuresql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24</a:t>
            </a:fld>
            <a:endParaRPr lang="en-US" dirty="0"/>
          </a:p>
        </p:txBody>
      </p:sp>
    </p:spTree>
    <p:extLst>
      <p:ext uri="{BB962C8B-B14F-4D97-AF65-F5344CB8AC3E}">
        <p14:creationId xmlns:p14="http://schemas.microsoft.com/office/powerpoint/2010/main" val="90864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25</a:t>
            </a:fld>
            <a:endParaRPr lang="en-US" dirty="0"/>
          </a:p>
        </p:txBody>
      </p:sp>
    </p:spTree>
    <p:extLst>
      <p:ext uri="{BB962C8B-B14F-4D97-AF65-F5344CB8AC3E}">
        <p14:creationId xmlns:p14="http://schemas.microsoft.com/office/powerpoint/2010/main" val="3913095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26</a:t>
            </a:fld>
            <a:endParaRPr lang="en-US" dirty="0"/>
          </a:p>
        </p:txBody>
      </p:sp>
    </p:spTree>
    <p:extLst>
      <p:ext uri="{BB962C8B-B14F-4D97-AF65-F5344CB8AC3E}">
        <p14:creationId xmlns:p14="http://schemas.microsoft.com/office/powerpoint/2010/main" val="909263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27</a:t>
            </a:fld>
            <a:endParaRPr lang="en-US" dirty="0"/>
          </a:p>
        </p:txBody>
      </p:sp>
    </p:spTree>
    <p:extLst>
      <p:ext uri="{BB962C8B-B14F-4D97-AF65-F5344CB8AC3E}">
        <p14:creationId xmlns:p14="http://schemas.microsoft.com/office/powerpoint/2010/main" val="2753560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39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29</a:t>
            </a:fld>
            <a:endParaRPr lang="en-US" dirty="0"/>
          </a:p>
        </p:txBody>
      </p:sp>
    </p:spTree>
    <p:extLst>
      <p:ext uri="{BB962C8B-B14F-4D97-AF65-F5344CB8AC3E}">
        <p14:creationId xmlns:p14="http://schemas.microsoft.com/office/powerpoint/2010/main" val="102170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485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Backups</a:t>
            </a:r>
          </a:p>
          <a:p>
            <a:r>
              <a:rPr lang="en-US" dirty="0">
                <a:hlinkClick r:id="rId3"/>
              </a:rPr>
              <a:t>Automatic, geo-redundant backups - Azure SQL Managed Instance | Microsoft Learn</a:t>
            </a:r>
            <a:endParaRPr lang="en-US" dirty="0"/>
          </a:p>
          <a:p>
            <a:r>
              <a:rPr lang="en-US" dirty="0"/>
              <a:t>https://learn.microsoft.com/en-us/azure/azure-sql/managed-instance/automated-backups-overview?view=azuresql#restore-a-database-from-backup</a:t>
            </a:r>
          </a:p>
          <a:p>
            <a:endParaRPr lang="en-US" dirty="0"/>
          </a:p>
          <a:p>
            <a:r>
              <a:rPr lang="en-US" dirty="0"/>
              <a:t>Backup Transparency</a:t>
            </a:r>
          </a:p>
          <a:p>
            <a:r>
              <a:rPr lang="en-US" dirty="0">
                <a:hlinkClick r:id="rId4"/>
              </a:rPr>
              <a:t>Backup transparency for backup history - Azure SQL Managed Instance | Microsoft Learn</a:t>
            </a:r>
            <a:endParaRPr lang="en-US" dirty="0"/>
          </a:p>
          <a:p>
            <a:r>
              <a:rPr lang="en-US" dirty="0"/>
              <a:t>https://learn.microsoft.com/en-us/azure/azure-sql/managed-instance/backup-transparency?view=azuresql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30</a:t>
            </a:fld>
            <a:endParaRPr lang="en-US" dirty="0"/>
          </a:p>
        </p:txBody>
      </p:sp>
    </p:spTree>
    <p:extLst>
      <p:ext uri="{BB962C8B-B14F-4D97-AF65-F5344CB8AC3E}">
        <p14:creationId xmlns:p14="http://schemas.microsoft.com/office/powerpoint/2010/main" val="2372609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Backups</a:t>
            </a:r>
          </a:p>
          <a:p>
            <a:r>
              <a:rPr lang="en-US" dirty="0">
                <a:hlinkClick r:id="rId3"/>
              </a:rPr>
              <a:t>Automatic, geo-redundant backups - Azure SQL Managed Instance | Microsoft Learn</a:t>
            </a:r>
            <a:endParaRPr lang="en-US" dirty="0"/>
          </a:p>
          <a:p>
            <a:r>
              <a:rPr lang="en-US" dirty="0"/>
              <a:t>https://learn.microsoft.com/en-us/azure/azure-sql/managed-instance/automated-backups-overview?view=azuresql#restore-a-database-from-backup</a:t>
            </a:r>
          </a:p>
          <a:p>
            <a:endParaRPr lang="en-US" dirty="0"/>
          </a:p>
          <a:p>
            <a:r>
              <a:rPr lang="en-US" dirty="0"/>
              <a:t>Backup Transparency</a:t>
            </a:r>
          </a:p>
          <a:p>
            <a:r>
              <a:rPr lang="en-US" dirty="0">
                <a:hlinkClick r:id="rId4"/>
              </a:rPr>
              <a:t>Backup transparency for backup history - Azure SQL Managed Instance | Microsoft Learn</a:t>
            </a:r>
            <a:endParaRPr lang="en-US" dirty="0"/>
          </a:p>
          <a:p>
            <a:r>
              <a:rPr lang="en-US" dirty="0"/>
              <a:t>https://learn.microsoft.com/en-us/azure/azure-sql/managed-instance/backup-transparency?view=azuresql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31</a:t>
            </a:fld>
            <a:endParaRPr lang="en-US" dirty="0"/>
          </a:p>
        </p:txBody>
      </p:sp>
    </p:spTree>
    <p:extLst>
      <p:ext uri="{BB962C8B-B14F-4D97-AF65-F5344CB8AC3E}">
        <p14:creationId xmlns:p14="http://schemas.microsoft.com/office/powerpoint/2010/main" val="41578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Backup support matrix for SQL Server Backup in Azure VMs - Azure Backup | Microsoft Learn</a:t>
            </a:r>
            <a:endParaRPr lang="en-US" dirty="0"/>
          </a:p>
          <a:p>
            <a:endParaRPr lang="en-US" dirty="0"/>
          </a:p>
          <a:p>
            <a:r>
              <a:rPr lang="en-US" dirty="0">
                <a:hlinkClick r:id="rId4"/>
              </a:rPr>
              <a:t>Automatic, geo-redundant backups - Azure SQL Database | Microsoft Learn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4</a:t>
            </a:fld>
            <a:endParaRPr lang="en-US" dirty="0"/>
          </a:p>
        </p:txBody>
      </p:sp>
    </p:spTree>
    <p:extLst>
      <p:ext uri="{BB962C8B-B14F-4D97-AF65-F5344CB8AC3E}">
        <p14:creationId xmlns:p14="http://schemas.microsoft.com/office/powerpoint/2010/main" val="744780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5</a:t>
            </a:fld>
            <a:endParaRPr lang="en-US" dirty="0"/>
          </a:p>
        </p:txBody>
      </p:sp>
    </p:spTree>
    <p:extLst>
      <p:ext uri="{BB962C8B-B14F-4D97-AF65-F5344CB8AC3E}">
        <p14:creationId xmlns:p14="http://schemas.microsoft.com/office/powerpoint/2010/main" val="1234725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6</a:t>
            </a:fld>
            <a:endParaRPr lang="en-US" dirty="0"/>
          </a:p>
        </p:txBody>
      </p:sp>
    </p:spTree>
    <p:extLst>
      <p:ext uri="{BB962C8B-B14F-4D97-AF65-F5344CB8AC3E}">
        <p14:creationId xmlns:p14="http://schemas.microsoft.com/office/powerpoint/2010/main" val="2692742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7</a:t>
            </a:fld>
            <a:endParaRPr lang="en-US" dirty="0"/>
          </a:p>
        </p:txBody>
      </p:sp>
    </p:spTree>
    <p:extLst>
      <p:ext uri="{BB962C8B-B14F-4D97-AF65-F5344CB8AC3E}">
        <p14:creationId xmlns:p14="http://schemas.microsoft.com/office/powerpoint/2010/main" val="1359931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Feature comparison of Azure SQL Database, Azure SQL Managed Instance and SQL Server on a VM - Microsoft Community Hub</a:t>
            </a:r>
            <a:endParaRPr lang="en-US" dirty="0"/>
          </a:p>
          <a:p>
            <a:endParaRPr lang="en-US" dirty="0"/>
          </a:p>
          <a:p>
            <a:r>
              <a:rPr lang="en-US" dirty="0"/>
              <a:t>https://techcommunity.microsoft.com/t5/fasttrack-for-azure/feature-comparison-of-azure-sql-database-azure-sql-managed/ba-p/3154789</a:t>
            </a: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8</a:t>
            </a:fld>
            <a:endParaRPr lang="en-US" dirty="0"/>
          </a:p>
        </p:txBody>
      </p:sp>
    </p:spTree>
    <p:extLst>
      <p:ext uri="{BB962C8B-B14F-4D97-AF65-F5344CB8AC3E}">
        <p14:creationId xmlns:p14="http://schemas.microsoft.com/office/powerpoint/2010/main" val="349418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b="1" dirty="0"/>
              <a:t>Managed Backup</a:t>
            </a:r>
          </a:p>
          <a:p>
            <a:r>
              <a:rPr lang="en-US" dirty="0"/>
              <a:t>https://learn.microsoft.com/en-us/sql/relational-databases/backup-restore/sql-server-managed-backup-to-microsoft-azure?view=sql-server-ver16</a:t>
            </a:r>
          </a:p>
          <a:p>
            <a:r>
              <a:rPr lang="en-US" dirty="0"/>
              <a:t>https://learn.microsoft.com/en-us/sql/relational-databases/backup-restore/enable-sql-server-managed-backup-to-microsoft-azure?view=sql-server-ver16&amp;tabs=azure-cli</a:t>
            </a:r>
          </a:p>
          <a:p>
            <a:r>
              <a:rPr lang="en-US" dirty="0"/>
              <a:t>https://learn.microsoft.com/en-us/sql/relational-databases/backup-restore/configure-advanced-options-for-sql-server-managed-backup-to-microsoft-azure?view=sql-server-ver16</a:t>
            </a:r>
          </a:p>
        </p:txBody>
      </p:sp>
      <p:sp>
        <p:nvSpPr>
          <p:cNvPr id="4" name="Slide Number Placeholder 3"/>
          <p:cNvSpPr>
            <a:spLocks noGrp="1"/>
          </p:cNvSpPr>
          <p:nvPr>
            <p:ph type="sldNum" sz="quarter" idx="5"/>
          </p:nvPr>
        </p:nvSpPr>
        <p:spPr/>
        <p:txBody>
          <a:bodyPr/>
          <a:lstStyle/>
          <a:p>
            <a:fld id="{943FDEBD-0C42-485B-B1F6-C342BFE1656D}" type="slidenum">
              <a:rPr lang="en-US" smtClean="0"/>
              <a:t>9</a:t>
            </a:fld>
            <a:endParaRPr lang="en-US" dirty="0"/>
          </a:p>
        </p:txBody>
      </p:sp>
    </p:spTree>
    <p:extLst>
      <p:ext uri="{BB962C8B-B14F-4D97-AF65-F5344CB8AC3E}">
        <p14:creationId xmlns:p14="http://schemas.microsoft.com/office/powerpoint/2010/main" val="4038206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15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39.png"/><Relationship Id="rId18" Type="http://schemas.openxmlformats.org/officeDocument/2006/relationships/image" Target="../media/image55.jpeg"/><Relationship Id="rId3" Type="http://schemas.openxmlformats.org/officeDocument/2006/relationships/image" Target="../media/image42.png"/><Relationship Id="rId21" Type="http://schemas.openxmlformats.org/officeDocument/2006/relationships/image" Target="../media/image58.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image" Target="../media/image41.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Master" Target="../slideMasters/slideMaster4.xml"/><Relationship Id="rId6" Type="http://schemas.openxmlformats.org/officeDocument/2006/relationships/image" Target="../media/image40.emf"/><Relationship Id="rId11" Type="http://schemas.openxmlformats.org/officeDocument/2006/relationships/image" Target="../media/image49.jpeg"/><Relationship Id="rId5" Type="http://schemas.openxmlformats.org/officeDocument/2006/relationships/image" Target="../media/image44.jpeg"/><Relationship Id="rId15" Type="http://schemas.openxmlformats.org/officeDocument/2006/relationships/image" Target="../media/image52.png"/><Relationship Id="rId10" Type="http://schemas.openxmlformats.org/officeDocument/2006/relationships/image" Target="../media/image48.png"/><Relationship Id="rId19"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1.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59.jp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Master" Target="../slideMasters/slideMaster4.xml"/><Relationship Id="rId4" Type="http://schemas.openxmlformats.org/officeDocument/2006/relationships/image" Target="../media/image62.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png"/><Relationship Id="rId1" Type="http://schemas.openxmlformats.org/officeDocument/2006/relationships/slideMaster" Target="../slideMasters/slideMaster4.xml"/><Relationship Id="rId4" Type="http://schemas.openxmlformats.org/officeDocument/2006/relationships/image" Target="../media/image62.sv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108540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30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63247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56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594323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08400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3661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411823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28957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52005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9396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64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3724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5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103111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920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51257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52610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20944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186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9/27/2023</a:t>
            </a:fld>
            <a:endParaRPr lang="en-US" dirty="0"/>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7813583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9/27/2023</a:t>
            </a:fld>
            <a:endParaRPr lang="en-US" dirty="0"/>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10224661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94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7770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674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4907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020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7646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79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753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41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24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9323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0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052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02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05704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53441"/>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305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41957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910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177882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768621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46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A07E-8DED-4CAD-BA0C-070AFC4BE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4BD884-F760-44F4-8288-387F04115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B6C3E-A20C-4793-8F68-014A54ED1710}"/>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619BFD45-F8A7-4F16-89AC-3DE9C8D971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665220-C45C-4E1A-AF81-7F6DDB3441E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940208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970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7B21-A3C3-4863-B4DD-1CF2D2884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3F25B-356F-49EA-A5B9-0BB5686F6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893BD-A9C0-48B9-9BC4-135271747A63}"/>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2A2DB724-8842-4863-8708-36A155CFFD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EEBA5E-5524-4D8E-A509-E76EB4EA2A7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5474515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C64D-F746-43D4-A6F1-374473281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AE671-3A05-4F07-A4BE-539BB7993A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638908-AAA7-40F6-A7A5-3E97EFECB164}"/>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61DF176F-A18B-4F63-B9F4-B801F58AE8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D99BEB-C2BB-4A50-A69D-B134FB1A70D9}"/>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72028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B75-DDDA-457D-9EA6-3434AEAAA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745E8-565E-4534-957F-680C38ECF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2E75A-B5E4-4A40-9B96-9ECF86C8C2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AC164-4165-4091-9A6E-15BB67FFECE7}"/>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6" name="Footer Placeholder 5">
            <a:extLst>
              <a:ext uri="{FF2B5EF4-FFF2-40B4-BE49-F238E27FC236}">
                <a16:creationId xmlns:a16="http://schemas.microsoft.com/office/drawing/2014/main" id="{DAC499DF-2F6B-4330-9037-D680B527F4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288605-74B7-4DB5-842E-DCF72E69DFC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6322443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516A-1143-4677-910C-4D6CBC66D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2AE70-3F4E-45F6-837D-61D65A4FD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743584-6491-45D2-AE33-75DD577CC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57BA9-06F8-4A06-9E35-09DA4CEE4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DD7468-B513-4B31-9F67-841B29624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99AC9-1A6A-4638-8F13-23095DEAAF4D}"/>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8" name="Footer Placeholder 7">
            <a:extLst>
              <a:ext uri="{FF2B5EF4-FFF2-40B4-BE49-F238E27FC236}">
                <a16:creationId xmlns:a16="http://schemas.microsoft.com/office/drawing/2014/main" id="{D5C50884-75F9-47EC-9A7C-F0F9D8FAB92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99133A4-F693-4BE8-B23A-EF26C558E90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0444731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5F58-B616-4DA6-A204-0A76D9324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44DB2-D601-42BE-B238-436BCEDA7CD8}"/>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4" name="Footer Placeholder 3">
            <a:extLst>
              <a:ext uri="{FF2B5EF4-FFF2-40B4-BE49-F238E27FC236}">
                <a16:creationId xmlns:a16="http://schemas.microsoft.com/office/drawing/2014/main" id="{27514718-95B8-46B8-883C-819734A848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C709DC-FF4E-47DF-BB3F-E01BC9BF93E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052998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5CE7B-71FC-4B9E-844D-5944F496316E}"/>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3" name="Footer Placeholder 2">
            <a:extLst>
              <a:ext uri="{FF2B5EF4-FFF2-40B4-BE49-F238E27FC236}">
                <a16:creationId xmlns:a16="http://schemas.microsoft.com/office/drawing/2014/main" id="{7F9BBD0E-7F09-499B-8845-B035B0268FA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AB2FF97-1053-4411-B598-27B72035126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3930151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D341-C0BF-46BC-96C5-3546FC07F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9677F5-E01B-40A4-B1B7-FD3A537B8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FC1A7-AE58-4EE9-8A6C-90C02A737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2589-461A-4810-9A4F-255EFC21D5C4}"/>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6" name="Footer Placeholder 5">
            <a:extLst>
              <a:ext uri="{FF2B5EF4-FFF2-40B4-BE49-F238E27FC236}">
                <a16:creationId xmlns:a16="http://schemas.microsoft.com/office/drawing/2014/main" id="{7ECA4E17-ACFA-48E1-B64B-CD5C1F3043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0945AB-0724-43E2-AE57-C1E303D0D5D1}"/>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1443407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782-2E6F-47AC-B090-985C71AC8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3E693-0E70-4706-9B74-92610636C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3950ABF-F133-4FF1-94EB-3C661CA3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9C086-1989-42F4-AEE4-F3C27E04E4B1}"/>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6" name="Footer Placeholder 5">
            <a:extLst>
              <a:ext uri="{FF2B5EF4-FFF2-40B4-BE49-F238E27FC236}">
                <a16:creationId xmlns:a16="http://schemas.microsoft.com/office/drawing/2014/main" id="{AE282072-F6E9-4FD6-AE81-E0A5B55A09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46D9F1-F21A-4FEB-B740-39A07BC6A06A}"/>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791704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9072-3A3D-469D-AC44-2B8418419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92FFF-AB19-4024-A967-83ED3C42D7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38743-0B81-4033-B5F8-F96E01D0F43E}"/>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E03FCCF8-8FFD-4B5B-B444-87456CBCD5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AAD7C6-1956-4ACB-82D1-6062F1349FB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3026949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C5CAA-E8CA-41F7-9A1C-D5EEB5A400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A6363-52FA-4A8B-B260-C6D1A9DCE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B2A25-A7DD-45DF-B694-7A42DDA50894}"/>
              </a:ext>
            </a:extLst>
          </p:cNvPr>
          <p:cNvSpPr>
            <a:spLocks noGrp="1"/>
          </p:cNvSpPr>
          <p:nvPr>
            <p:ph type="dt" sz="half" idx="10"/>
          </p:nvPr>
        </p:nvSpPr>
        <p:spPr/>
        <p:txBody>
          <a:body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7ABB13CC-664B-4CA7-B49C-0092137ACA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C265EC-22BB-4E14-A640-B356ABE2589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19437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726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93135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87" name="Title 1">
            <a:extLst>
              <a:ext uri="{FF2B5EF4-FFF2-40B4-BE49-F238E27FC236}">
                <a16:creationId xmlns:a16="http://schemas.microsoft.com/office/drawing/2014/main" id="{FC782319-62B5-4043-BE69-E3C948611E6F}"/>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88" name="Content Placeholder 2">
            <a:extLst>
              <a:ext uri="{FF2B5EF4-FFF2-40B4-BE49-F238E27FC236}">
                <a16:creationId xmlns:a16="http://schemas.microsoft.com/office/drawing/2014/main" id="{838990EC-8DDE-4B70-A3EA-D7056E7C001C}"/>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89" name="Content Placeholder 2">
            <a:extLst>
              <a:ext uri="{FF2B5EF4-FFF2-40B4-BE49-F238E27FC236}">
                <a16:creationId xmlns:a16="http://schemas.microsoft.com/office/drawing/2014/main" id="{2A91A654-E83E-4D78-B5DB-6EC9802206AC}"/>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90" name="Content Placeholder 2">
            <a:extLst>
              <a:ext uri="{FF2B5EF4-FFF2-40B4-BE49-F238E27FC236}">
                <a16:creationId xmlns:a16="http://schemas.microsoft.com/office/drawing/2014/main" id="{E7384EC0-4A3C-4EDA-9D06-896D1BF8BC15}"/>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91" name="Picture 90">
            <a:extLst>
              <a:ext uri="{FF2B5EF4-FFF2-40B4-BE49-F238E27FC236}">
                <a16:creationId xmlns:a16="http://schemas.microsoft.com/office/drawing/2014/main" id="{5A8F8C94-D36D-4B28-894C-A283A2C16D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54499" y="4381629"/>
            <a:ext cx="4412959" cy="2034463"/>
          </a:xfrm>
          <a:prstGeom prst="rect">
            <a:avLst/>
          </a:prstGeom>
        </p:spPr>
      </p:pic>
      <p:pic>
        <p:nvPicPr>
          <p:cNvPr id="92" name="Picture 91">
            <a:extLst>
              <a:ext uri="{FF2B5EF4-FFF2-40B4-BE49-F238E27FC236}">
                <a16:creationId xmlns:a16="http://schemas.microsoft.com/office/drawing/2014/main" id="{82963F38-1105-4812-92EE-3180170B8D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541" y="297257"/>
            <a:ext cx="7645971" cy="1089551"/>
          </a:xfrm>
          <a:prstGeom prst="rect">
            <a:avLst/>
          </a:prstGeom>
        </p:spPr>
      </p:pic>
      <p:sp>
        <p:nvSpPr>
          <p:cNvPr id="93" name="TextBox 92">
            <a:extLst>
              <a:ext uri="{FF2B5EF4-FFF2-40B4-BE49-F238E27FC236}">
                <a16:creationId xmlns:a16="http://schemas.microsoft.com/office/drawing/2014/main" id="{E5C3CF15-848D-4E0D-BEC0-66DE362860C5}"/>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6788190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Sponsor Slide - Always Include">
    <p:bg>
      <p:bgPr>
        <a:solidFill>
          <a:schemeClr val="bg1"/>
        </a:solidFill>
        <a:effectLst/>
      </p:bgPr>
    </p:bg>
    <p:spTree>
      <p:nvGrpSpPr>
        <p:cNvPr id="1" name=""/>
        <p:cNvGrpSpPr/>
        <p:nvPr/>
      </p:nvGrpSpPr>
      <p:grpSpPr>
        <a:xfrm>
          <a:off x="0" y="0"/>
          <a:ext cx="0" cy="0"/>
          <a:chOff x="0" y="0"/>
          <a:chExt cx="0" cy="0"/>
        </a:xfrm>
      </p:grpSpPr>
      <p:pic>
        <p:nvPicPr>
          <p:cNvPr id="36" name="Picture 35" descr="Logo, company name&#10;&#10;Description automatically generated">
            <a:extLst>
              <a:ext uri="{FF2B5EF4-FFF2-40B4-BE49-F238E27FC236}">
                <a16:creationId xmlns:a16="http://schemas.microsoft.com/office/drawing/2014/main" id="{6E0EFA2E-EF2C-8682-63B0-DFD7AC2815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17918" y="5835007"/>
            <a:ext cx="1887261" cy="871600"/>
          </a:xfrm>
          <a:prstGeom prst="rect">
            <a:avLst/>
          </a:prstGeom>
        </p:spPr>
      </p:pic>
      <p:pic>
        <p:nvPicPr>
          <p:cNvPr id="34" name="Picture 33" descr="Logo, company name&#10;&#10;Description automatically generated">
            <a:extLst>
              <a:ext uri="{FF2B5EF4-FFF2-40B4-BE49-F238E27FC236}">
                <a16:creationId xmlns:a16="http://schemas.microsoft.com/office/drawing/2014/main" id="{8FA92B66-AD96-97BF-489F-9818B6A7BF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44966" y="1976079"/>
            <a:ext cx="1295133" cy="1295133"/>
          </a:xfrm>
          <a:prstGeom prst="rect">
            <a:avLst/>
          </a:prstGeom>
        </p:spPr>
      </p:pic>
      <p:pic>
        <p:nvPicPr>
          <p:cNvPr id="11" name="Picture 10">
            <a:extLst>
              <a:ext uri="{FF2B5EF4-FFF2-40B4-BE49-F238E27FC236}">
                <a16:creationId xmlns:a16="http://schemas.microsoft.com/office/drawing/2014/main" id="{4665AB96-95BF-44CD-8A6D-49F538024D0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170" y="968189"/>
            <a:ext cx="4251969" cy="1669596"/>
          </a:xfrm>
          <a:prstGeom prst="rect">
            <a:avLst/>
          </a:prstGeom>
        </p:spPr>
      </p:pic>
      <p:pic>
        <p:nvPicPr>
          <p:cNvPr id="12" name="Picture 11">
            <a:extLst>
              <a:ext uri="{FF2B5EF4-FFF2-40B4-BE49-F238E27FC236}">
                <a16:creationId xmlns:a16="http://schemas.microsoft.com/office/drawing/2014/main" id="{992D38D8-ED88-4C89-BC7A-C5D9E7F2C12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16296" y="128181"/>
            <a:ext cx="1875708" cy="864739"/>
          </a:xfrm>
          <a:prstGeom prst="rect">
            <a:avLst/>
          </a:prstGeom>
        </p:spPr>
      </p:pic>
      <p:pic>
        <p:nvPicPr>
          <p:cNvPr id="13" name="Picture 12">
            <a:extLst>
              <a:ext uri="{FF2B5EF4-FFF2-40B4-BE49-F238E27FC236}">
                <a16:creationId xmlns:a16="http://schemas.microsoft.com/office/drawing/2014/main" id="{503F2A8B-40F2-45D9-812D-E7E3A7DF8D6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4" name="TextBox 13">
            <a:extLst>
              <a:ext uri="{FF2B5EF4-FFF2-40B4-BE49-F238E27FC236}">
                <a16:creationId xmlns:a16="http://schemas.microsoft.com/office/drawing/2014/main" id="{592DB329-810F-4F59-B70D-E045D2C6C5FC}"/>
              </a:ext>
            </a:extLst>
          </p:cNvPr>
          <p:cNvSpPr txBox="1"/>
          <p:nvPr userDrawn="1"/>
        </p:nvSpPr>
        <p:spPr>
          <a:xfrm>
            <a:off x="1059052" y="942569"/>
            <a:ext cx="10073899" cy="461665"/>
          </a:xfrm>
          <a:prstGeom prst="rect">
            <a:avLst/>
          </a:prstGeom>
          <a:noFill/>
        </p:spPr>
        <p:txBody>
          <a:bodyPr wrap="square">
            <a:spAutoFit/>
          </a:bodyPr>
          <a:lstStyle/>
          <a:p>
            <a:r>
              <a:rPr lang="en-US" sz="2400" b="0" i="0" u="none" dirty="0">
                <a:latin typeface="Gotham" panose="02000504050000020004" pitchFamily="2" charset="0"/>
              </a:rPr>
              <a:t>Thank you to ALL of our sponsors! - Be sure to stop by all tables!</a:t>
            </a:r>
          </a:p>
        </p:txBody>
      </p:sp>
      <p:sp>
        <p:nvSpPr>
          <p:cNvPr id="15" name="TextBox 14">
            <a:extLst>
              <a:ext uri="{FF2B5EF4-FFF2-40B4-BE49-F238E27FC236}">
                <a16:creationId xmlns:a16="http://schemas.microsoft.com/office/drawing/2014/main" id="{222B4632-0054-4743-800E-AD4E07026600}"/>
              </a:ext>
            </a:extLst>
          </p:cNvPr>
          <p:cNvSpPr txBox="1"/>
          <p:nvPr userDrawn="1"/>
        </p:nvSpPr>
        <p:spPr>
          <a:xfrm>
            <a:off x="3378643" y="1407432"/>
            <a:ext cx="1556289"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Platinum</a:t>
            </a:r>
          </a:p>
        </p:txBody>
      </p:sp>
      <p:sp>
        <p:nvSpPr>
          <p:cNvPr id="16" name="TextBox 15">
            <a:extLst>
              <a:ext uri="{FF2B5EF4-FFF2-40B4-BE49-F238E27FC236}">
                <a16:creationId xmlns:a16="http://schemas.microsoft.com/office/drawing/2014/main" id="{B983FF6E-139D-4093-BF93-E25CDA2B9D4E}"/>
              </a:ext>
            </a:extLst>
          </p:cNvPr>
          <p:cNvSpPr txBox="1"/>
          <p:nvPr userDrawn="1"/>
        </p:nvSpPr>
        <p:spPr>
          <a:xfrm>
            <a:off x="120129" y="4320726"/>
            <a:ext cx="989956" cy="461665"/>
          </a:xfrm>
          <a:prstGeom prst="rect">
            <a:avLst/>
          </a:prstGeom>
          <a:noFill/>
        </p:spPr>
        <p:txBody>
          <a:bodyPr wrap="square">
            <a:spAutoFit/>
          </a:bodyPr>
          <a:lstStyle/>
          <a:p>
            <a:pPr algn="ctr"/>
            <a:r>
              <a:rPr lang="en-US" sz="2400" b="0" i="0" u="none" dirty="0">
                <a:solidFill>
                  <a:srgbClr val="FFD700"/>
                </a:solidFill>
                <a:latin typeface="Gotham" panose="02000504050000020004" pitchFamily="2" charset="0"/>
              </a:rPr>
              <a:t>Gold</a:t>
            </a:r>
          </a:p>
        </p:txBody>
      </p:sp>
      <p:sp>
        <p:nvSpPr>
          <p:cNvPr id="17" name="TextBox 16">
            <a:extLst>
              <a:ext uri="{FF2B5EF4-FFF2-40B4-BE49-F238E27FC236}">
                <a16:creationId xmlns:a16="http://schemas.microsoft.com/office/drawing/2014/main" id="{5B7D2FA3-2116-4386-A581-63986415A76B}"/>
              </a:ext>
            </a:extLst>
          </p:cNvPr>
          <p:cNvSpPr txBox="1"/>
          <p:nvPr userDrawn="1"/>
        </p:nvSpPr>
        <p:spPr>
          <a:xfrm>
            <a:off x="5238904" y="2091978"/>
            <a:ext cx="1120030" cy="461665"/>
          </a:xfrm>
          <a:prstGeom prst="rect">
            <a:avLst/>
          </a:prstGeom>
          <a:noFill/>
        </p:spPr>
        <p:txBody>
          <a:bodyPr wrap="square">
            <a:spAutoFit/>
          </a:bodyPr>
          <a:lstStyle/>
          <a:p>
            <a:pPr algn="ctr"/>
            <a:r>
              <a:rPr lang="en-US" sz="2400" b="0" i="0" u="none" dirty="0">
                <a:solidFill>
                  <a:srgbClr val="C0C0C0"/>
                </a:solidFill>
                <a:latin typeface="Gotham" panose="02000504050000020004" pitchFamily="2" charset="0"/>
              </a:rPr>
              <a:t>Silver</a:t>
            </a:r>
          </a:p>
        </p:txBody>
      </p:sp>
      <p:sp>
        <p:nvSpPr>
          <p:cNvPr id="18" name="TextBox 17">
            <a:extLst>
              <a:ext uri="{FF2B5EF4-FFF2-40B4-BE49-F238E27FC236}">
                <a16:creationId xmlns:a16="http://schemas.microsoft.com/office/drawing/2014/main" id="{86A4D34E-D493-4B03-A56E-BAFC141F2F93}"/>
              </a:ext>
            </a:extLst>
          </p:cNvPr>
          <p:cNvSpPr txBox="1"/>
          <p:nvPr userDrawn="1"/>
        </p:nvSpPr>
        <p:spPr>
          <a:xfrm>
            <a:off x="9581724" y="5258986"/>
            <a:ext cx="1323172" cy="461665"/>
          </a:xfrm>
          <a:prstGeom prst="rect">
            <a:avLst/>
          </a:prstGeom>
          <a:noFill/>
        </p:spPr>
        <p:txBody>
          <a:bodyPr wrap="square">
            <a:spAutoFit/>
          </a:bodyPr>
          <a:lstStyle/>
          <a:p>
            <a:r>
              <a:rPr lang="en-US" sz="2400" b="0" i="0" u="none" dirty="0">
                <a:solidFill>
                  <a:srgbClr val="CC6633"/>
                </a:solidFill>
                <a:latin typeface="Gotham" panose="02000504050000020004" pitchFamily="2" charset="0"/>
              </a:rPr>
              <a:t>In-Kind</a:t>
            </a:r>
          </a:p>
        </p:txBody>
      </p:sp>
      <p:pic>
        <p:nvPicPr>
          <p:cNvPr id="19" name="Picture 18">
            <a:extLst>
              <a:ext uri="{FF2B5EF4-FFF2-40B4-BE49-F238E27FC236}">
                <a16:creationId xmlns:a16="http://schemas.microsoft.com/office/drawing/2014/main" id="{A43C4B09-3514-4AEB-A9B6-1DA63C783D8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292144" y="3056147"/>
            <a:ext cx="3204066" cy="735308"/>
          </a:xfrm>
          <a:prstGeom prst="rect">
            <a:avLst/>
          </a:prstGeom>
        </p:spPr>
      </p:pic>
      <p:pic>
        <p:nvPicPr>
          <p:cNvPr id="21" name="Picture 20">
            <a:extLst>
              <a:ext uri="{FF2B5EF4-FFF2-40B4-BE49-F238E27FC236}">
                <a16:creationId xmlns:a16="http://schemas.microsoft.com/office/drawing/2014/main" id="{56878C51-33A1-4077-87EB-AD57AFD36485}"/>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14572" y="2644722"/>
            <a:ext cx="3820360" cy="668563"/>
          </a:xfrm>
          <a:prstGeom prst="rect">
            <a:avLst/>
          </a:prstGeom>
        </p:spPr>
      </p:pic>
      <p:pic>
        <p:nvPicPr>
          <p:cNvPr id="24" name="Picture 23">
            <a:extLst>
              <a:ext uri="{FF2B5EF4-FFF2-40B4-BE49-F238E27FC236}">
                <a16:creationId xmlns:a16="http://schemas.microsoft.com/office/drawing/2014/main" id="{D5A2C5FE-E21C-4787-9915-7AB4AF02012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417554" y="6196218"/>
            <a:ext cx="2397128" cy="510389"/>
          </a:xfrm>
          <a:prstGeom prst="rect">
            <a:avLst/>
          </a:prstGeom>
        </p:spPr>
      </p:pic>
      <p:pic>
        <p:nvPicPr>
          <p:cNvPr id="25" name="Picture 24">
            <a:extLst>
              <a:ext uri="{FF2B5EF4-FFF2-40B4-BE49-F238E27FC236}">
                <a16:creationId xmlns:a16="http://schemas.microsoft.com/office/drawing/2014/main" id="{A3BB4EB8-06E0-454A-A760-54872ECB4D4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910945" y="6192239"/>
            <a:ext cx="2110710" cy="505975"/>
          </a:xfrm>
          <a:prstGeom prst="rect">
            <a:avLst/>
          </a:prstGeom>
        </p:spPr>
      </p:pic>
      <p:pic>
        <p:nvPicPr>
          <p:cNvPr id="26" name="Picture 25">
            <a:extLst>
              <a:ext uri="{FF2B5EF4-FFF2-40B4-BE49-F238E27FC236}">
                <a16:creationId xmlns:a16="http://schemas.microsoft.com/office/drawing/2014/main" id="{39F001EE-F8CC-48AE-907E-AF1B657F6E0E}"/>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169853" y="4571993"/>
            <a:ext cx="3432443" cy="799976"/>
          </a:xfrm>
          <a:prstGeom prst="rect">
            <a:avLst/>
          </a:prstGeom>
        </p:spPr>
      </p:pic>
      <p:pic>
        <p:nvPicPr>
          <p:cNvPr id="27" name="Picture 26">
            <a:extLst>
              <a:ext uri="{FF2B5EF4-FFF2-40B4-BE49-F238E27FC236}">
                <a16:creationId xmlns:a16="http://schemas.microsoft.com/office/drawing/2014/main" id="{F22C27C4-45D0-4611-9928-5F8D0CB85962}"/>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8704042" y="2228640"/>
            <a:ext cx="2048217" cy="1054980"/>
          </a:xfrm>
          <a:prstGeom prst="rect">
            <a:avLst/>
          </a:prstGeom>
        </p:spPr>
      </p:pic>
      <p:pic>
        <p:nvPicPr>
          <p:cNvPr id="41" name="Picture 40">
            <a:extLst>
              <a:ext uri="{FF2B5EF4-FFF2-40B4-BE49-F238E27FC236}">
                <a16:creationId xmlns:a16="http://schemas.microsoft.com/office/drawing/2014/main" id="{B25B006C-A891-446E-B5CC-7291B0F16EB0}"/>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93527" y="248772"/>
            <a:ext cx="3841615" cy="547430"/>
          </a:xfrm>
          <a:prstGeom prst="rect">
            <a:avLst/>
          </a:prstGeom>
        </p:spPr>
      </p:pic>
      <p:sp>
        <p:nvSpPr>
          <p:cNvPr id="42" name="TextBox 41">
            <a:extLst>
              <a:ext uri="{FF2B5EF4-FFF2-40B4-BE49-F238E27FC236}">
                <a16:creationId xmlns:a16="http://schemas.microsoft.com/office/drawing/2014/main" id="{F2388DFD-15F3-444B-86D6-A25C1CF46FCD}"/>
              </a:ext>
            </a:extLst>
          </p:cNvPr>
          <p:cNvSpPr txBox="1"/>
          <p:nvPr userDrawn="1"/>
        </p:nvSpPr>
        <p:spPr>
          <a:xfrm>
            <a:off x="2114334" y="65770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44" name="Picture 43">
            <a:extLst>
              <a:ext uri="{FF2B5EF4-FFF2-40B4-BE49-F238E27FC236}">
                <a16:creationId xmlns:a16="http://schemas.microsoft.com/office/drawing/2014/main" id="{584B8908-E4F2-44DB-ABE1-A17625A2634E}"/>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9753406" y="6136807"/>
            <a:ext cx="2258179" cy="409295"/>
          </a:xfrm>
          <a:prstGeom prst="rect">
            <a:avLst/>
          </a:prstGeom>
        </p:spPr>
      </p:pic>
      <p:sp>
        <p:nvSpPr>
          <p:cNvPr id="45" name="Rectangle 44">
            <a:extLst>
              <a:ext uri="{FF2B5EF4-FFF2-40B4-BE49-F238E27FC236}">
                <a16:creationId xmlns:a16="http://schemas.microsoft.com/office/drawing/2014/main" id="{F82B2208-958A-46F7-860B-8AE33ECBE0CD}"/>
              </a:ext>
            </a:extLst>
          </p:cNvPr>
          <p:cNvSpPr/>
          <p:nvPr userDrawn="1"/>
        </p:nvSpPr>
        <p:spPr>
          <a:xfrm>
            <a:off x="117815" y="4283084"/>
            <a:ext cx="4745680" cy="1297257"/>
          </a:xfrm>
          <a:custGeom>
            <a:avLst/>
            <a:gdLst>
              <a:gd name="connsiteX0" fmla="*/ 0 w 4745680"/>
              <a:gd name="connsiteY0" fmla="*/ 0 h 1297257"/>
              <a:gd name="connsiteX1" fmla="*/ 545753 w 4745680"/>
              <a:gd name="connsiteY1" fmla="*/ 0 h 1297257"/>
              <a:gd name="connsiteX2" fmla="*/ 996593 w 4745680"/>
              <a:gd name="connsiteY2" fmla="*/ 0 h 1297257"/>
              <a:gd name="connsiteX3" fmla="*/ 1684716 w 4745680"/>
              <a:gd name="connsiteY3" fmla="*/ 0 h 1297257"/>
              <a:gd name="connsiteX4" fmla="*/ 2230470 w 4745680"/>
              <a:gd name="connsiteY4" fmla="*/ 0 h 1297257"/>
              <a:gd name="connsiteX5" fmla="*/ 2776223 w 4745680"/>
              <a:gd name="connsiteY5" fmla="*/ 0 h 1297257"/>
              <a:gd name="connsiteX6" fmla="*/ 3464346 w 4745680"/>
              <a:gd name="connsiteY6" fmla="*/ 0 h 1297257"/>
              <a:gd name="connsiteX7" fmla="*/ 3962643 w 4745680"/>
              <a:gd name="connsiteY7" fmla="*/ 0 h 1297257"/>
              <a:gd name="connsiteX8" fmla="*/ 4745680 w 4745680"/>
              <a:gd name="connsiteY8" fmla="*/ 0 h 1297257"/>
              <a:gd name="connsiteX9" fmla="*/ 4745680 w 4745680"/>
              <a:gd name="connsiteY9" fmla="*/ 458364 h 1297257"/>
              <a:gd name="connsiteX10" fmla="*/ 4745680 w 4745680"/>
              <a:gd name="connsiteY10" fmla="*/ 864838 h 1297257"/>
              <a:gd name="connsiteX11" fmla="*/ 4745680 w 4745680"/>
              <a:gd name="connsiteY11" fmla="*/ 1297257 h 1297257"/>
              <a:gd name="connsiteX12" fmla="*/ 4105013 w 4745680"/>
              <a:gd name="connsiteY12" fmla="*/ 1297257 h 1297257"/>
              <a:gd name="connsiteX13" fmla="*/ 3416890 w 4745680"/>
              <a:gd name="connsiteY13" fmla="*/ 1297257 h 1297257"/>
              <a:gd name="connsiteX14" fmla="*/ 2728766 w 4745680"/>
              <a:gd name="connsiteY14" fmla="*/ 1297257 h 1297257"/>
              <a:gd name="connsiteX15" fmla="*/ 2230470 w 4745680"/>
              <a:gd name="connsiteY15" fmla="*/ 1297257 h 1297257"/>
              <a:gd name="connsiteX16" fmla="*/ 1637260 w 4745680"/>
              <a:gd name="connsiteY16" fmla="*/ 1297257 h 1297257"/>
              <a:gd name="connsiteX17" fmla="*/ 949136 w 4745680"/>
              <a:gd name="connsiteY17" fmla="*/ 1297257 h 1297257"/>
              <a:gd name="connsiteX18" fmla="*/ 0 w 4745680"/>
              <a:gd name="connsiteY18" fmla="*/ 1297257 h 1297257"/>
              <a:gd name="connsiteX19" fmla="*/ 0 w 4745680"/>
              <a:gd name="connsiteY19" fmla="*/ 903756 h 1297257"/>
              <a:gd name="connsiteX20" fmla="*/ 0 w 4745680"/>
              <a:gd name="connsiteY20" fmla="*/ 497282 h 1297257"/>
              <a:gd name="connsiteX21" fmla="*/ 0 w 4745680"/>
              <a:gd name="connsiteY21" fmla="*/ 0 h 129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45680" h="1297257" extrusionOk="0">
                <a:moveTo>
                  <a:pt x="0" y="0"/>
                </a:moveTo>
                <a:cubicBezTo>
                  <a:pt x="258818" y="-34123"/>
                  <a:pt x="342209" y="40557"/>
                  <a:pt x="545753" y="0"/>
                </a:cubicBezTo>
                <a:cubicBezTo>
                  <a:pt x="749297" y="-40557"/>
                  <a:pt x="872471" y="40577"/>
                  <a:pt x="996593" y="0"/>
                </a:cubicBezTo>
                <a:cubicBezTo>
                  <a:pt x="1120715" y="-40577"/>
                  <a:pt x="1525464" y="64313"/>
                  <a:pt x="1684716" y="0"/>
                </a:cubicBezTo>
                <a:cubicBezTo>
                  <a:pt x="1843968" y="-64313"/>
                  <a:pt x="2080504" y="14865"/>
                  <a:pt x="2230470" y="0"/>
                </a:cubicBezTo>
                <a:cubicBezTo>
                  <a:pt x="2380436" y="-14865"/>
                  <a:pt x="2552464" y="18595"/>
                  <a:pt x="2776223" y="0"/>
                </a:cubicBezTo>
                <a:cubicBezTo>
                  <a:pt x="2999982" y="-18595"/>
                  <a:pt x="3315770" y="32225"/>
                  <a:pt x="3464346" y="0"/>
                </a:cubicBezTo>
                <a:cubicBezTo>
                  <a:pt x="3612922" y="-32225"/>
                  <a:pt x="3726602" y="8160"/>
                  <a:pt x="3962643" y="0"/>
                </a:cubicBezTo>
                <a:cubicBezTo>
                  <a:pt x="4198684" y="-8160"/>
                  <a:pt x="4515244" y="68313"/>
                  <a:pt x="4745680" y="0"/>
                </a:cubicBezTo>
                <a:cubicBezTo>
                  <a:pt x="4777553" y="214645"/>
                  <a:pt x="4705085" y="248757"/>
                  <a:pt x="4745680" y="458364"/>
                </a:cubicBezTo>
                <a:cubicBezTo>
                  <a:pt x="4786275" y="667971"/>
                  <a:pt x="4724493" y="662605"/>
                  <a:pt x="4745680" y="864838"/>
                </a:cubicBezTo>
                <a:cubicBezTo>
                  <a:pt x="4766867" y="1067071"/>
                  <a:pt x="4726042" y="1132859"/>
                  <a:pt x="4745680" y="1297257"/>
                </a:cubicBezTo>
                <a:cubicBezTo>
                  <a:pt x="4490169" y="1308796"/>
                  <a:pt x="4250367" y="1233898"/>
                  <a:pt x="4105013" y="1297257"/>
                </a:cubicBezTo>
                <a:cubicBezTo>
                  <a:pt x="3959659" y="1360616"/>
                  <a:pt x="3588762" y="1240077"/>
                  <a:pt x="3416890" y="1297257"/>
                </a:cubicBezTo>
                <a:cubicBezTo>
                  <a:pt x="3245018" y="1354437"/>
                  <a:pt x="3006597" y="1271368"/>
                  <a:pt x="2728766" y="1297257"/>
                </a:cubicBezTo>
                <a:cubicBezTo>
                  <a:pt x="2450935" y="1323146"/>
                  <a:pt x="2369579" y="1266533"/>
                  <a:pt x="2230470" y="1297257"/>
                </a:cubicBezTo>
                <a:cubicBezTo>
                  <a:pt x="2091361" y="1327981"/>
                  <a:pt x="1788257" y="1283042"/>
                  <a:pt x="1637260" y="1297257"/>
                </a:cubicBezTo>
                <a:cubicBezTo>
                  <a:pt x="1486263" y="1311472"/>
                  <a:pt x="1256149" y="1216055"/>
                  <a:pt x="949136" y="1297257"/>
                </a:cubicBezTo>
                <a:cubicBezTo>
                  <a:pt x="642123" y="1378459"/>
                  <a:pt x="334277" y="1277914"/>
                  <a:pt x="0" y="1297257"/>
                </a:cubicBezTo>
                <a:cubicBezTo>
                  <a:pt x="-18128" y="1216587"/>
                  <a:pt x="12102" y="1085787"/>
                  <a:pt x="0" y="903756"/>
                </a:cubicBezTo>
                <a:cubicBezTo>
                  <a:pt x="-12102" y="721725"/>
                  <a:pt x="23397" y="694428"/>
                  <a:pt x="0" y="497282"/>
                </a:cubicBezTo>
                <a:cubicBezTo>
                  <a:pt x="-23397" y="300136"/>
                  <a:pt x="46226" y="168414"/>
                  <a:pt x="0" y="0"/>
                </a:cubicBezTo>
                <a:close/>
              </a:path>
            </a:pathLst>
          </a:custGeom>
          <a:noFill/>
          <a:ln>
            <a:solidFill>
              <a:srgbClr val="FFD7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6" name="Rectangle 45">
            <a:extLst>
              <a:ext uri="{FF2B5EF4-FFF2-40B4-BE49-F238E27FC236}">
                <a16:creationId xmlns:a16="http://schemas.microsoft.com/office/drawing/2014/main" id="{6A1D68F3-7CD2-4387-81DE-94AB14045170}"/>
              </a:ext>
            </a:extLst>
          </p:cNvPr>
          <p:cNvSpPr/>
          <p:nvPr userDrawn="1"/>
        </p:nvSpPr>
        <p:spPr>
          <a:xfrm>
            <a:off x="5220707" y="2035533"/>
            <a:ext cx="6904351" cy="3050727"/>
          </a:xfrm>
          <a:custGeom>
            <a:avLst/>
            <a:gdLst>
              <a:gd name="connsiteX0" fmla="*/ 0 w 6904351"/>
              <a:gd name="connsiteY0" fmla="*/ 0 h 3050727"/>
              <a:gd name="connsiteX1" fmla="*/ 506319 w 6904351"/>
              <a:gd name="connsiteY1" fmla="*/ 0 h 3050727"/>
              <a:gd name="connsiteX2" fmla="*/ 874551 w 6904351"/>
              <a:gd name="connsiteY2" fmla="*/ 0 h 3050727"/>
              <a:gd name="connsiteX3" fmla="*/ 1588001 w 6904351"/>
              <a:gd name="connsiteY3" fmla="*/ 0 h 3050727"/>
              <a:gd name="connsiteX4" fmla="*/ 2094320 w 6904351"/>
              <a:gd name="connsiteY4" fmla="*/ 0 h 3050727"/>
              <a:gd name="connsiteX5" fmla="*/ 2600639 w 6904351"/>
              <a:gd name="connsiteY5" fmla="*/ 0 h 3050727"/>
              <a:gd name="connsiteX6" fmla="*/ 3314088 w 6904351"/>
              <a:gd name="connsiteY6" fmla="*/ 0 h 3050727"/>
              <a:gd name="connsiteX7" fmla="*/ 3751364 w 6904351"/>
              <a:gd name="connsiteY7" fmla="*/ 0 h 3050727"/>
              <a:gd name="connsiteX8" fmla="*/ 4464814 w 6904351"/>
              <a:gd name="connsiteY8" fmla="*/ 0 h 3050727"/>
              <a:gd name="connsiteX9" fmla="*/ 5178263 w 6904351"/>
              <a:gd name="connsiteY9" fmla="*/ 0 h 3050727"/>
              <a:gd name="connsiteX10" fmla="*/ 5753626 w 6904351"/>
              <a:gd name="connsiteY10" fmla="*/ 0 h 3050727"/>
              <a:gd name="connsiteX11" fmla="*/ 6904351 w 6904351"/>
              <a:gd name="connsiteY11" fmla="*/ 0 h 3050727"/>
              <a:gd name="connsiteX12" fmla="*/ 6904351 w 6904351"/>
              <a:gd name="connsiteY12" fmla="*/ 477947 h 3050727"/>
              <a:gd name="connsiteX13" fmla="*/ 6904351 w 6904351"/>
              <a:gd name="connsiteY13" fmla="*/ 894880 h 3050727"/>
              <a:gd name="connsiteX14" fmla="*/ 6904351 w 6904351"/>
              <a:gd name="connsiteY14" fmla="*/ 1403334 h 3050727"/>
              <a:gd name="connsiteX15" fmla="*/ 6904351 w 6904351"/>
              <a:gd name="connsiteY15" fmla="*/ 1911789 h 3050727"/>
              <a:gd name="connsiteX16" fmla="*/ 6904351 w 6904351"/>
              <a:gd name="connsiteY16" fmla="*/ 2420243 h 3050727"/>
              <a:gd name="connsiteX17" fmla="*/ 6904351 w 6904351"/>
              <a:gd name="connsiteY17" fmla="*/ 3050727 h 3050727"/>
              <a:gd name="connsiteX18" fmla="*/ 6259945 w 6904351"/>
              <a:gd name="connsiteY18" fmla="*/ 3050727 h 3050727"/>
              <a:gd name="connsiteX19" fmla="*/ 5891713 w 6904351"/>
              <a:gd name="connsiteY19" fmla="*/ 3050727 h 3050727"/>
              <a:gd name="connsiteX20" fmla="*/ 5454437 w 6904351"/>
              <a:gd name="connsiteY20" fmla="*/ 3050727 h 3050727"/>
              <a:gd name="connsiteX21" fmla="*/ 4740988 w 6904351"/>
              <a:gd name="connsiteY21" fmla="*/ 3050727 h 3050727"/>
              <a:gd name="connsiteX22" fmla="*/ 4165625 w 6904351"/>
              <a:gd name="connsiteY22" fmla="*/ 3050727 h 3050727"/>
              <a:gd name="connsiteX23" fmla="*/ 3728350 w 6904351"/>
              <a:gd name="connsiteY23" fmla="*/ 3050727 h 3050727"/>
              <a:gd name="connsiteX24" fmla="*/ 3152987 w 6904351"/>
              <a:gd name="connsiteY24" fmla="*/ 3050727 h 3050727"/>
              <a:gd name="connsiteX25" fmla="*/ 2784755 w 6904351"/>
              <a:gd name="connsiteY25" fmla="*/ 3050727 h 3050727"/>
              <a:gd name="connsiteX26" fmla="*/ 2416523 w 6904351"/>
              <a:gd name="connsiteY26" fmla="*/ 3050727 h 3050727"/>
              <a:gd name="connsiteX27" fmla="*/ 1841160 w 6904351"/>
              <a:gd name="connsiteY27" fmla="*/ 3050727 h 3050727"/>
              <a:gd name="connsiteX28" fmla="*/ 1403885 w 6904351"/>
              <a:gd name="connsiteY28" fmla="*/ 3050727 h 3050727"/>
              <a:gd name="connsiteX29" fmla="*/ 759479 w 6904351"/>
              <a:gd name="connsiteY29" fmla="*/ 3050727 h 3050727"/>
              <a:gd name="connsiteX30" fmla="*/ 0 w 6904351"/>
              <a:gd name="connsiteY30" fmla="*/ 3050727 h 3050727"/>
              <a:gd name="connsiteX31" fmla="*/ 0 w 6904351"/>
              <a:gd name="connsiteY31" fmla="*/ 2511765 h 3050727"/>
              <a:gd name="connsiteX32" fmla="*/ 0 w 6904351"/>
              <a:gd name="connsiteY32" fmla="*/ 1972803 h 3050727"/>
              <a:gd name="connsiteX33" fmla="*/ 0 w 6904351"/>
              <a:gd name="connsiteY33" fmla="*/ 1525364 h 3050727"/>
              <a:gd name="connsiteX34" fmla="*/ 0 w 6904351"/>
              <a:gd name="connsiteY34" fmla="*/ 986402 h 3050727"/>
              <a:gd name="connsiteX35" fmla="*/ 0 w 6904351"/>
              <a:gd name="connsiteY35" fmla="*/ 0 h 305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04351" h="3050727" extrusionOk="0">
                <a:moveTo>
                  <a:pt x="0" y="0"/>
                </a:moveTo>
                <a:cubicBezTo>
                  <a:pt x="170415" y="-48106"/>
                  <a:pt x="291730" y="10323"/>
                  <a:pt x="506319" y="0"/>
                </a:cubicBezTo>
                <a:cubicBezTo>
                  <a:pt x="720908" y="-10323"/>
                  <a:pt x="778814" y="7564"/>
                  <a:pt x="874551" y="0"/>
                </a:cubicBezTo>
                <a:cubicBezTo>
                  <a:pt x="970288" y="-7564"/>
                  <a:pt x="1375240" y="22865"/>
                  <a:pt x="1588001" y="0"/>
                </a:cubicBezTo>
                <a:cubicBezTo>
                  <a:pt x="1800762" y="-22865"/>
                  <a:pt x="1948450" y="57114"/>
                  <a:pt x="2094320" y="0"/>
                </a:cubicBezTo>
                <a:cubicBezTo>
                  <a:pt x="2240190" y="-57114"/>
                  <a:pt x="2371589" y="1578"/>
                  <a:pt x="2600639" y="0"/>
                </a:cubicBezTo>
                <a:cubicBezTo>
                  <a:pt x="2829689" y="-1578"/>
                  <a:pt x="3093244" y="74178"/>
                  <a:pt x="3314088" y="0"/>
                </a:cubicBezTo>
                <a:cubicBezTo>
                  <a:pt x="3534932" y="-74178"/>
                  <a:pt x="3614534" y="9670"/>
                  <a:pt x="3751364" y="0"/>
                </a:cubicBezTo>
                <a:cubicBezTo>
                  <a:pt x="3888194" y="-9670"/>
                  <a:pt x="4218946" y="36141"/>
                  <a:pt x="4464814" y="0"/>
                </a:cubicBezTo>
                <a:cubicBezTo>
                  <a:pt x="4710682" y="-36141"/>
                  <a:pt x="4903671" y="55143"/>
                  <a:pt x="5178263" y="0"/>
                </a:cubicBezTo>
                <a:cubicBezTo>
                  <a:pt x="5452855" y="-55143"/>
                  <a:pt x="5493277" y="43930"/>
                  <a:pt x="5753626" y="0"/>
                </a:cubicBezTo>
                <a:cubicBezTo>
                  <a:pt x="6013975" y="-43930"/>
                  <a:pt x="6616370" y="87699"/>
                  <a:pt x="6904351" y="0"/>
                </a:cubicBezTo>
                <a:cubicBezTo>
                  <a:pt x="6952325" y="172568"/>
                  <a:pt x="6887592" y="354680"/>
                  <a:pt x="6904351" y="477947"/>
                </a:cubicBezTo>
                <a:cubicBezTo>
                  <a:pt x="6921110" y="601214"/>
                  <a:pt x="6880070" y="776569"/>
                  <a:pt x="6904351" y="894880"/>
                </a:cubicBezTo>
                <a:cubicBezTo>
                  <a:pt x="6928632" y="1013191"/>
                  <a:pt x="6862089" y="1282255"/>
                  <a:pt x="6904351" y="1403334"/>
                </a:cubicBezTo>
                <a:cubicBezTo>
                  <a:pt x="6946613" y="1524413"/>
                  <a:pt x="6874583" y="1799183"/>
                  <a:pt x="6904351" y="1911789"/>
                </a:cubicBezTo>
                <a:cubicBezTo>
                  <a:pt x="6934119" y="2024396"/>
                  <a:pt x="6874605" y="2189586"/>
                  <a:pt x="6904351" y="2420243"/>
                </a:cubicBezTo>
                <a:cubicBezTo>
                  <a:pt x="6934097" y="2650900"/>
                  <a:pt x="6887788" y="2891738"/>
                  <a:pt x="6904351" y="3050727"/>
                </a:cubicBezTo>
                <a:cubicBezTo>
                  <a:pt x="6586581" y="3106458"/>
                  <a:pt x="6480484" y="2984697"/>
                  <a:pt x="6259945" y="3050727"/>
                </a:cubicBezTo>
                <a:cubicBezTo>
                  <a:pt x="6039406" y="3116757"/>
                  <a:pt x="6030001" y="3031902"/>
                  <a:pt x="5891713" y="3050727"/>
                </a:cubicBezTo>
                <a:cubicBezTo>
                  <a:pt x="5753425" y="3069552"/>
                  <a:pt x="5644270" y="3015020"/>
                  <a:pt x="5454437" y="3050727"/>
                </a:cubicBezTo>
                <a:cubicBezTo>
                  <a:pt x="5264604" y="3086434"/>
                  <a:pt x="4957786" y="3045929"/>
                  <a:pt x="4740988" y="3050727"/>
                </a:cubicBezTo>
                <a:cubicBezTo>
                  <a:pt x="4524190" y="3055525"/>
                  <a:pt x="4314338" y="3009994"/>
                  <a:pt x="4165625" y="3050727"/>
                </a:cubicBezTo>
                <a:cubicBezTo>
                  <a:pt x="4016912" y="3091460"/>
                  <a:pt x="3914855" y="3016956"/>
                  <a:pt x="3728350" y="3050727"/>
                </a:cubicBezTo>
                <a:cubicBezTo>
                  <a:pt x="3541845" y="3084498"/>
                  <a:pt x="3413851" y="2992823"/>
                  <a:pt x="3152987" y="3050727"/>
                </a:cubicBezTo>
                <a:cubicBezTo>
                  <a:pt x="2892123" y="3108631"/>
                  <a:pt x="2893262" y="3007428"/>
                  <a:pt x="2784755" y="3050727"/>
                </a:cubicBezTo>
                <a:cubicBezTo>
                  <a:pt x="2676248" y="3094026"/>
                  <a:pt x="2510833" y="3027262"/>
                  <a:pt x="2416523" y="3050727"/>
                </a:cubicBezTo>
                <a:cubicBezTo>
                  <a:pt x="2322213" y="3074192"/>
                  <a:pt x="2085877" y="2982192"/>
                  <a:pt x="1841160" y="3050727"/>
                </a:cubicBezTo>
                <a:cubicBezTo>
                  <a:pt x="1596443" y="3119262"/>
                  <a:pt x="1548131" y="3021926"/>
                  <a:pt x="1403885" y="3050727"/>
                </a:cubicBezTo>
                <a:cubicBezTo>
                  <a:pt x="1259640" y="3079528"/>
                  <a:pt x="1037370" y="3030550"/>
                  <a:pt x="759479" y="3050727"/>
                </a:cubicBezTo>
                <a:cubicBezTo>
                  <a:pt x="481588" y="3070904"/>
                  <a:pt x="177948" y="3017412"/>
                  <a:pt x="0" y="3050727"/>
                </a:cubicBezTo>
                <a:cubicBezTo>
                  <a:pt x="-42689" y="2799286"/>
                  <a:pt x="37731" y="2754275"/>
                  <a:pt x="0" y="2511765"/>
                </a:cubicBezTo>
                <a:cubicBezTo>
                  <a:pt x="-37731" y="2269255"/>
                  <a:pt x="35636" y="2222627"/>
                  <a:pt x="0" y="1972803"/>
                </a:cubicBezTo>
                <a:cubicBezTo>
                  <a:pt x="-35636" y="1722979"/>
                  <a:pt x="33508" y="1672715"/>
                  <a:pt x="0" y="1525364"/>
                </a:cubicBezTo>
                <a:cubicBezTo>
                  <a:pt x="-33508" y="1378013"/>
                  <a:pt x="123" y="1119121"/>
                  <a:pt x="0" y="986402"/>
                </a:cubicBezTo>
                <a:cubicBezTo>
                  <a:pt x="-123" y="853683"/>
                  <a:pt x="91768" y="335141"/>
                  <a:pt x="0" y="0"/>
                </a:cubicBezTo>
                <a:close/>
              </a:path>
            </a:pathLst>
          </a:custGeom>
          <a:noFill/>
          <a:ln cap="flat" cmpd="sng">
            <a:solidFill>
              <a:srgbClr val="C0C0C0"/>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7" name="Rectangle 46">
            <a:extLst>
              <a:ext uri="{FF2B5EF4-FFF2-40B4-BE49-F238E27FC236}">
                <a16:creationId xmlns:a16="http://schemas.microsoft.com/office/drawing/2014/main" id="{B17A536F-4596-4DC9-83E8-7AB189E135AD}"/>
              </a:ext>
            </a:extLst>
          </p:cNvPr>
          <p:cNvSpPr/>
          <p:nvPr userDrawn="1"/>
        </p:nvSpPr>
        <p:spPr>
          <a:xfrm>
            <a:off x="80823" y="1404235"/>
            <a:ext cx="4925517" cy="2854658"/>
          </a:xfrm>
          <a:custGeom>
            <a:avLst/>
            <a:gdLst>
              <a:gd name="connsiteX0" fmla="*/ 0 w 4925517"/>
              <a:gd name="connsiteY0" fmla="*/ 0 h 2854658"/>
              <a:gd name="connsiteX1" fmla="*/ 498024 w 4925517"/>
              <a:gd name="connsiteY1" fmla="*/ 0 h 2854658"/>
              <a:gd name="connsiteX2" fmla="*/ 897539 w 4925517"/>
              <a:gd name="connsiteY2" fmla="*/ 0 h 2854658"/>
              <a:gd name="connsiteX3" fmla="*/ 1543329 w 4925517"/>
              <a:gd name="connsiteY3" fmla="*/ 0 h 2854658"/>
              <a:gd name="connsiteX4" fmla="*/ 2041353 w 4925517"/>
              <a:gd name="connsiteY4" fmla="*/ 0 h 2854658"/>
              <a:gd name="connsiteX5" fmla="*/ 2539378 w 4925517"/>
              <a:gd name="connsiteY5" fmla="*/ 0 h 2854658"/>
              <a:gd name="connsiteX6" fmla="*/ 3185168 w 4925517"/>
              <a:gd name="connsiteY6" fmla="*/ 0 h 2854658"/>
              <a:gd name="connsiteX7" fmla="*/ 3633937 w 4925517"/>
              <a:gd name="connsiteY7" fmla="*/ 0 h 2854658"/>
              <a:gd name="connsiteX8" fmla="*/ 4279727 w 4925517"/>
              <a:gd name="connsiteY8" fmla="*/ 0 h 2854658"/>
              <a:gd name="connsiteX9" fmla="*/ 4925517 w 4925517"/>
              <a:gd name="connsiteY9" fmla="*/ 0 h 2854658"/>
              <a:gd name="connsiteX10" fmla="*/ 4925517 w 4925517"/>
              <a:gd name="connsiteY10" fmla="*/ 570932 h 2854658"/>
              <a:gd name="connsiteX11" fmla="*/ 4925517 w 4925517"/>
              <a:gd name="connsiteY11" fmla="*/ 1141863 h 2854658"/>
              <a:gd name="connsiteX12" fmla="*/ 4925517 w 4925517"/>
              <a:gd name="connsiteY12" fmla="*/ 1741341 h 2854658"/>
              <a:gd name="connsiteX13" fmla="*/ 4925517 w 4925517"/>
              <a:gd name="connsiteY13" fmla="*/ 2226633 h 2854658"/>
              <a:gd name="connsiteX14" fmla="*/ 4925517 w 4925517"/>
              <a:gd name="connsiteY14" fmla="*/ 2854658 h 2854658"/>
              <a:gd name="connsiteX15" fmla="*/ 4378237 w 4925517"/>
              <a:gd name="connsiteY15" fmla="*/ 2854658 h 2854658"/>
              <a:gd name="connsiteX16" fmla="*/ 3830958 w 4925517"/>
              <a:gd name="connsiteY16" fmla="*/ 2854658 h 2854658"/>
              <a:gd name="connsiteX17" fmla="*/ 3185168 w 4925517"/>
              <a:gd name="connsiteY17" fmla="*/ 2854658 h 2854658"/>
              <a:gd name="connsiteX18" fmla="*/ 2637888 w 4925517"/>
              <a:gd name="connsiteY18" fmla="*/ 2854658 h 2854658"/>
              <a:gd name="connsiteX19" fmla="*/ 2238374 w 4925517"/>
              <a:gd name="connsiteY19" fmla="*/ 2854658 h 2854658"/>
              <a:gd name="connsiteX20" fmla="*/ 1789605 w 4925517"/>
              <a:gd name="connsiteY20" fmla="*/ 2854658 h 2854658"/>
              <a:gd name="connsiteX21" fmla="*/ 1143815 w 4925517"/>
              <a:gd name="connsiteY21" fmla="*/ 2854658 h 2854658"/>
              <a:gd name="connsiteX22" fmla="*/ 596535 w 4925517"/>
              <a:gd name="connsiteY22" fmla="*/ 2854658 h 2854658"/>
              <a:gd name="connsiteX23" fmla="*/ 0 w 4925517"/>
              <a:gd name="connsiteY23" fmla="*/ 2854658 h 2854658"/>
              <a:gd name="connsiteX24" fmla="*/ 0 w 4925517"/>
              <a:gd name="connsiteY24" fmla="*/ 2283726 h 2854658"/>
              <a:gd name="connsiteX25" fmla="*/ 0 w 4925517"/>
              <a:gd name="connsiteY25" fmla="*/ 1798435 h 2854658"/>
              <a:gd name="connsiteX26" fmla="*/ 0 w 4925517"/>
              <a:gd name="connsiteY26" fmla="*/ 1313143 h 2854658"/>
              <a:gd name="connsiteX27" fmla="*/ 0 w 4925517"/>
              <a:gd name="connsiteY27" fmla="*/ 713665 h 2854658"/>
              <a:gd name="connsiteX28" fmla="*/ 0 w 4925517"/>
              <a:gd name="connsiteY28" fmla="*/ 0 h 285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5517" h="2854658" extrusionOk="0">
                <a:moveTo>
                  <a:pt x="0" y="0"/>
                </a:moveTo>
                <a:cubicBezTo>
                  <a:pt x="140372" y="-23041"/>
                  <a:pt x="354810" y="14750"/>
                  <a:pt x="498024" y="0"/>
                </a:cubicBezTo>
                <a:cubicBezTo>
                  <a:pt x="641238" y="-14750"/>
                  <a:pt x="700342" y="24900"/>
                  <a:pt x="897539" y="0"/>
                </a:cubicBezTo>
                <a:cubicBezTo>
                  <a:pt x="1094737" y="-24900"/>
                  <a:pt x="1405634" y="68223"/>
                  <a:pt x="1543329" y="0"/>
                </a:cubicBezTo>
                <a:cubicBezTo>
                  <a:pt x="1681024" y="-68223"/>
                  <a:pt x="1811948" y="52020"/>
                  <a:pt x="2041353" y="0"/>
                </a:cubicBezTo>
                <a:cubicBezTo>
                  <a:pt x="2270758" y="-52020"/>
                  <a:pt x="2311380" y="26758"/>
                  <a:pt x="2539378" y="0"/>
                </a:cubicBezTo>
                <a:cubicBezTo>
                  <a:pt x="2767377" y="-26758"/>
                  <a:pt x="2913679" y="34131"/>
                  <a:pt x="3185168" y="0"/>
                </a:cubicBezTo>
                <a:cubicBezTo>
                  <a:pt x="3456657" y="-34131"/>
                  <a:pt x="3459327" y="33666"/>
                  <a:pt x="3633937" y="0"/>
                </a:cubicBezTo>
                <a:cubicBezTo>
                  <a:pt x="3808547" y="-33666"/>
                  <a:pt x="4139199" y="3232"/>
                  <a:pt x="4279727" y="0"/>
                </a:cubicBezTo>
                <a:cubicBezTo>
                  <a:pt x="4420255" y="-3232"/>
                  <a:pt x="4667147" y="13458"/>
                  <a:pt x="4925517" y="0"/>
                </a:cubicBezTo>
                <a:cubicBezTo>
                  <a:pt x="4970037" y="262186"/>
                  <a:pt x="4861060" y="442054"/>
                  <a:pt x="4925517" y="570932"/>
                </a:cubicBezTo>
                <a:cubicBezTo>
                  <a:pt x="4989974" y="699810"/>
                  <a:pt x="4859131" y="935773"/>
                  <a:pt x="4925517" y="1141863"/>
                </a:cubicBezTo>
                <a:cubicBezTo>
                  <a:pt x="4991903" y="1347953"/>
                  <a:pt x="4872875" y="1600547"/>
                  <a:pt x="4925517" y="1741341"/>
                </a:cubicBezTo>
                <a:cubicBezTo>
                  <a:pt x="4978159" y="1882135"/>
                  <a:pt x="4918411" y="2047350"/>
                  <a:pt x="4925517" y="2226633"/>
                </a:cubicBezTo>
                <a:cubicBezTo>
                  <a:pt x="4932623" y="2405916"/>
                  <a:pt x="4873024" y="2550640"/>
                  <a:pt x="4925517" y="2854658"/>
                </a:cubicBezTo>
                <a:cubicBezTo>
                  <a:pt x="4769175" y="2917169"/>
                  <a:pt x="4539277" y="2851964"/>
                  <a:pt x="4378237" y="2854658"/>
                </a:cubicBezTo>
                <a:cubicBezTo>
                  <a:pt x="4217197" y="2857352"/>
                  <a:pt x="4096378" y="2828280"/>
                  <a:pt x="3830958" y="2854658"/>
                </a:cubicBezTo>
                <a:cubicBezTo>
                  <a:pt x="3565538" y="2881036"/>
                  <a:pt x="3474385" y="2797723"/>
                  <a:pt x="3185168" y="2854658"/>
                </a:cubicBezTo>
                <a:cubicBezTo>
                  <a:pt x="2895951" y="2911593"/>
                  <a:pt x="2875586" y="2831341"/>
                  <a:pt x="2637888" y="2854658"/>
                </a:cubicBezTo>
                <a:cubicBezTo>
                  <a:pt x="2400190" y="2877975"/>
                  <a:pt x="2402662" y="2834335"/>
                  <a:pt x="2238374" y="2854658"/>
                </a:cubicBezTo>
                <a:cubicBezTo>
                  <a:pt x="2074086" y="2874981"/>
                  <a:pt x="1916488" y="2848229"/>
                  <a:pt x="1789605" y="2854658"/>
                </a:cubicBezTo>
                <a:cubicBezTo>
                  <a:pt x="1662722" y="2861087"/>
                  <a:pt x="1273242" y="2835137"/>
                  <a:pt x="1143815" y="2854658"/>
                </a:cubicBezTo>
                <a:cubicBezTo>
                  <a:pt x="1014388" y="2874179"/>
                  <a:pt x="732593" y="2808154"/>
                  <a:pt x="596535" y="2854658"/>
                </a:cubicBezTo>
                <a:cubicBezTo>
                  <a:pt x="460477" y="2901162"/>
                  <a:pt x="207772" y="2828481"/>
                  <a:pt x="0" y="2854658"/>
                </a:cubicBezTo>
                <a:cubicBezTo>
                  <a:pt x="-21740" y="2684088"/>
                  <a:pt x="62262" y="2420315"/>
                  <a:pt x="0" y="2283726"/>
                </a:cubicBezTo>
                <a:cubicBezTo>
                  <a:pt x="-62262" y="2147137"/>
                  <a:pt x="19848" y="2030411"/>
                  <a:pt x="0" y="1798435"/>
                </a:cubicBezTo>
                <a:cubicBezTo>
                  <a:pt x="-19848" y="1566459"/>
                  <a:pt x="13932" y="1503721"/>
                  <a:pt x="0" y="1313143"/>
                </a:cubicBezTo>
                <a:cubicBezTo>
                  <a:pt x="-13932" y="1122565"/>
                  <a:pt x="58235" y="905733"/>
                  <a:pt x="0" y="713665"/>
                </a:cubicBezTo>
                <a:cubicBezTo>
                  <a:pt x="-58235" y="521597"/>
                  <a:pt x="8634" y="232001"/>
                  <a:pt x="0" y="0"/>
                </a:cubicBezTo>
                <a:close/>
              </a:path>
            </a:pathLst>
          </a:custGeom>
          <a:noFill/>
          <a:ln cap="flat" cmpd="sng">
            <a:solidFill>
              <a:srgbClr val="E5E4E2"/>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48" name="Rectangle 47">
            <a:extLst>
              <a:ext uri="{FF2B5EF4-FFF2-40B4-BE49-F238E27FC236}">
                <a16:creationId xmlns:a16="http://schemas.microsoft.com/office/drawing/2014/main" id="{842A3693-7B0F-4200-BC62-7C3C7D13D5E5}"/>
              </a:ext>
            </a:extLst>
          </p:cNvPr>
          <p:cNvSpPr/>
          <p:nvPr userDrawn="1"/>
        </p:nvSpPr>
        <p:spPr>
          <a:xfrm>
            <a:off x="9603267" y="5250115"/>
            <a:ext cx="2521791" cy="1459842"/>
          </a:xfrm>
          <a:custGeom>
            <a:avLst/>
            <a:gdLst>
              <a:gd name="connsiteX0" fmla="*/ 0 w 2521791"/>
              <a:gd name="connsiteY0" fmla="*/ 0 h 1459842"/>
              <a:gd name="connsiteX1" fmla="*/ 479140 w 2521791"/>
              <a:gd name="connsiteY1" fmla="*/ 0 h 1459842"/>
              <a:gd name="connsiteX2" fmla="*/ 907845 w 2521791"/>
              <a:gd name="connsiteY2" fmla="*/ 0 h 1459842"/>
              <a:gd name="connsiteX3" fmla="*/ 1462639 w 2521791"/>
              <a:gd name="connsiteY3" fmla="*/ 0 h 1459842"/>
              <a:gd name="connsiteX4" fmla="*/ 1941779 w 2521791"/>
              <a:gd name="connsiteY4" fmla="*/ 0 h 1459842"/>
              <a:gd name="connsiteX5" fmla="*/ 2521791 w 2521791"/>
              <a:gd name="connsiteY5" fmla="*/ 0 h 1459842"/>
              <a:gd name="connsiteX6" fmla="*/ 2521791 w 2521791"/>
              <a:gd name="connsiteY6" fmla="*/ 515811 h 1459842"/>
              <a:gd name="connsiteX7" fmla="*/ 2521791 w 2521791"/>
              <a:gd name="connsiteY7" fmla="*/ 1002425 h 1459842"/>
              <a:gd name="connsiteX8" fmla="*/ 2521791 w 2521791"/>
              <a:gd name="connsiteY8" fmla="*/ 1459842 h 1459842"/>
              <a:gd name="connsiteX9" fmla="*/ 2067869 w 2521791"/>
              <a:gd name="connsiteY9" fmla="*/ 1459842 h 1459842"/>
              <a:gd name="connsiteX10" fmla="*/ 1563510 w 2521791"/>
              <a:gd name="connsiteY10" fmla="*/ 1459842 h 1459842"/>
              <a:gd name="connsiteX11" fmla="*/ 1059152 w 2521791"/>
              <a:gd name="connsiteY11" fmla="*/ 1459842 h 1459842"/>
              <a:gd name="connsiteX12" fmla="*/ 580012 w 2521791"/>
              <a:gd name="connsiteY12" fmla="*/ 1459842 h 1459842"/>
              <a:gd name="connsiteX13" fmla="*/ 0 w 2521791"/>
              <a:gd name="connsiteY13" fmla="*/ 1459842 h 1459842"/>
              <a:gd name="connsiteX14" fmla="*/ 0 w 2521791"/>
              <a:gd name="connsiteY14" fmla="*/ 944031 h 1459842"/>
              <a:gd name="connsiteX15" fmla="*/ 0 w 2521791"/>
              <a:gd name="connsiteY15" fmla="*/ 428220 h 1459842"/>
              <a:gd name="connsiteX16" fmla="*/ 0 w 2521791"/>
              <a:gd name="connsiteY16" fmla="*/ 0 h 145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21791" h="1459842" extrusionOk="0">
                <a:moveTo>
                  <a:pt x="0" y="0"/>
                </a:moveTo>
                <a:cubicBezTo>
                  <a:pt x="155233" y="-6006"/>
                  <a:pt x="326888" y="56929"/>
                  <a:pt x="479140" y="0"/>
                </a:cubicBezTo>
                <a:cubicBezTo>
                  <a:pt x="631392" y="-56929"/>
                  <a:pt x="777748" y="11040"/>
                  <a:pt x="907845" y="0"/>
                </a:cubicBezTo>
                <a:cubicBezTo>
                  <a:pt x="1037942" y="-11040"/>
                  <a:pt x="1325759" y="20593"/>
                  <a:pt x="1462639" y="0"/>
                </a:cubicBezTo>
                <a:cubicBezTo>
                  <a:pt x="1599519" y="-20593"/>
                  <a:pt x="1823869" y="52905"/>
                  <a:pt x="1941779" y="0"/>
                </a:cubicBezTo>
                <a:cubicBezTo>
                  <a:pt x="2059689" y="-52905"/>
                  <a:pt x="2376308" y="2962"/>
                  <a:pt x="2521791" y="0"/>
                </a:cubicBezTo>
                <a:cubicBezTo>
                  <a:pt x="2524144" y="188952"/>
                  <a:pt x="2493121" y="282163"/>
                  <a:pt x="2521791" y="515811"/>
                </a:cubicBezTo>
                <a:cubicBezTo>
                  <a:pt x="2550461" y="749459"/>
                  <a:pt x="2517056" y="863245"/>
                  <a:pt x="2521791" y="1002425"/>
                </a:cubicBezTo>
                <a:cubicBezTo>
                  <a:pt x="2526526" y="1141605"/>
                  <a:pt x="2470945" y="1306272"/>
                  <a:pt x="2521791" y="1459842"/>
                </a:cubicBezTo>
                <a:cubicBezTo>
                  <a:pt x="2422548" y="1475924"/>
                  <a:pt x="2206123" y="1418480"/>
                  <a:pt x="2067869" y="1459842"/>
                </a:cubicBezTo>
                <a:cubicBezTo>
                  <a:pt x="1929615" y="1501204"/>
                  <a:pt x="1709457" y="1436431"/>
                  <a:pt x="1563510" y="1459842"/>
                </a:cubicBezTo>
                <a:cubicBezTo>
                  <a:pt x="1417563" y="1483253"/>
                  <a:pt x="1254167" y="1436314"/>
                  <a:pt x="1059152" y="1459842"/>
                </a:cubicBezTo>
                <a:cubicBezTo>
                  <a:pt x="864137" y="1483370"/>
                  <a:pt x="710704" y="1419042"/>
                  <a:pt x="580012" y="1459842"/>
                </a:cubicBezTo>
                <a:cubicBezTo>
                  <a:pt x="449320" y="1500642"/>
                  <a:pt x="283960" y="1454887"/>
                  <a:pt x="0" y="1459842"/>
                </a:cubicBezTo>
                <a:cubicBezTo>
                  <a:pt x="-8075" y="1236777"/>
                  <a:pt x="3142" y="1094794"/>
                  <a:pt x="0" y="944031"/>
                </a:cubicBezTo>
                <a:cubicBezTo>
                  <a:pt x="-3142" y="793268"/>
                  <a:pt x="12277" y="641372"/>
                  <a:pt x="0" y="428220"/>
                </a:cubicBezTo>
                <a:cubicBezTo>
                  <a:pt x="-12277" y="215068"/>
                  <a:pt x="42078" y="194972"/>
                  <a:pt x="0" y="0"/>
                </a:cubicBezTo>
                <a:close/>
              </a:path>
            </a:pathLst>
          </a:custGeom>
          <a:noFill/>
          <a:ln cap="flat" cmpd="sng">
            <a:solidFill>
              <a:srgbClr val="CC6633"/>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9A3E46D9-E606-49F4-96C5-917B8CA08AEE}"/>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0789830" y="5381740"/>
            <a:ext cx="1205015" cy="677821"/>
          </a:xfrm>
          <a:prstGeom prst="rect">
            <a:avLst/>
          </a:prstGeom>
        </p:spPr>
      </p:pic>
      <p:pic>
        <p:nvPicPr>
          <p:cNvPr id="9" name="Picture 8" descr="Logo&#10;&#10;Description automatically generated">
            <a:extLst>
              <a:ext uri="{FF2B5EF4-FFF2-40B4-BE49-F238E27FC236}">
                <a16:creationId xmlns:a16="http://schemas.microsoft.com/office/drawing/2014/main" id="{34C97E07-2510-7F92-CF53-19598B9E411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80823" y="2999492"/>
            <a:ext cx="2805252" cy="1173998"/>
          </a:xfrm>
          <a:prstGeom prst="rect">
            <a:avLst/>
          </a:prstGeom>
        </p:spPr>
      </p:pic>
      <p:pic>
        <p:nvPicPr>
          <p:cNvPr id="32" name="Picture 31" descr="Text&#10;&#10;Description automatically generated">
            <a:extLst>
              <a:ext uri="{FF2B5EF4-FFF2-40B4-BE49-F238E27FC236}">
                <a16:creationId xmlns:a16="http://schemas.microsoft.com/office/drawing/2014/main" id="{9380BA42-4417-7989-C4EE-AA6257AD2EAE}"/>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6358934" y="2146809"/>
            <a:ext cx="2222347" cy="1000055"/>
          </a:xfrm>
          <a:prstGeom prst="rect">
            <a:avLst/>
          </a:prstGeom>
        </p:spPr>
      </p:pic>
      <p:pic>
        <p:nvPicPr>
          <p:cNvPr id="38" name="Picture 37" descr="Text, logo&#10;&#10;Description automatically generated">
            <a:extLst>
              <a:ext uri="{FF2B5EF4-FFF2-40B4-BE49-F238E27FC236}">
                <a16:creationId xmlns:a16="http://schemas.microsoft.com/office/drawing/2014/main" id="{27DD7CF7-E1AF-0C74-C4DC-5C73C2404A32}"/>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9301335" y="4378613"/>
            <a:ext cx="2284194" cy="519274"/>
          </a:xfrm>
          <a:prstGeom prst="rect">
            <a:avLst/>
          </a:prstGeom>
        </p:spPr>
      </p:pic>
      <p:pic>
        <p:nvPicPr>
          <p:cNvPr id="40" name="Picture 39" descr="Text&#10;&#10;Description automatically generated with low confidence">
            <a:extLst>
              <a:ext uri="{FF2B5EF4-FFF2-40B4-BE49-F238E27FC236}">
                <a16:creationId xmlns:a16="http://schemas.microsoft.com/office/drawing/2014/main" id="{DDEDE418-CE2E-8B58-21B5-79CD394EA98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8780607" y="3269770"/>
            <a:ext cx="3026438" cy="552060"/>
          </a:xfrm>
          <a:prstGeom prst="rect">
            <a:avLst/>
          </a:prstGeom>
        </p:spPr>
      </p:pic>
      <p:pic>
        <p:nvPicPr>
          <p:cNvPr id="50" name="Picture 49" descr="Logo&#10;&#10;Description automatically generated">
            <a:extLst>
              <a:ext uri="{FF2B5EF4-FFF2-40B4-BE49-F238E27FC236}">
                <a16:creationId xmlns:a16="http://schemas.microsoft.com/office/drawing/2014/main" id="{18C71B3C-5FD1-33E8-3EFE-A295B3EF3104}"/>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5943248" y="3935493"/>
            <a:ext cx="2262781" cy="735308"/>
          </a:xfrm>
          <a:prstGeom prst="rect">
            <a:avLst/>
          </a:prstGeom>
        </p:spPr>
      </p:pic>
      <p:sp>
        <p:nvSpPr>
          <p:cNvPr id="51" name="Rectangle 50">
            <a:extLst>
              <a:ext uri="{FF2B5EF4-FFF2-40B4-BE49-F238E27FC236}">
                <a16:creationId xmlns:a16="http://schemas.microsoft.com/office/drawing/2014/main" id="{4C07CB6A-7888-C299-CBCC-A4B152F6F65C}"/>
              </a:ext>
            </a:extLst>
          </p:cNvPr>
          <p:cNvSpPr/>
          <p:nvPr userDrawn="1"/>
        </p:nvSpPr>
        <p:spPr>
          <a:xfrm>
            <a:off x="2299957" y="5685069"/>
            <a:ext cx="6904352" cy="1102775"/>
          </a:xfrm>
          <a:custGeom>
            <a:avLst/>
            <a:gdLst>
              <a:gd name="connsiteX0" fmla="*/ 0 w 6904352"/>
              <a:gd name="connsiteY0" fmla="*/ 0 h 1102775"/>
              <a:gd name="connsiteX1" fmla="*/ 506319 w 6904352"/>
              <a:gd name="connsiteY1" fmla="*/ 0 h 1102775"/>
              <a:gd name="connsiteX2" fmla="*/ 874551 w 6904352"/>
              <a:gd name="connsiteY2" fmla="*/ 0 h 1102775"/>
              <a:gd name="connsiteX3" fmla="*/ 1588001 w 6904352"/>
              <a:gd name="connsiteY3" fmla="*/ 0 h 1102775"/>
              <a:gd name="connsiteX4" fmla="*/ 2094320 w 6904352"/>
              <a:gd name="connsiteY4" fmla="*/ 0 h 1102775"/>
              <a:gd name="connsiteX5" fmla="*/ 2600639 w 6904352"/>
              <a:gd name="connsiteY5" fmla="*/ 0 h 1102775"/>
              <a:gd name="connsiteX6" fmla="*/ 3314089 w 6904352"/>
              <a:gd name="connsiteY6" fmla="*/ 0 h 1102775"/>
              <a:gd name="connsiteX7" fmla="*/ 3751365 w 6904352"/>
              <a:gd name="connsiteY7" fmla="*/ 0 h 1102775"/>
              <a:gd name="connsiteX8" fmla="*/ 4464814 w 6904352"/>
              <a:gd name="connsiteY8" fmla="*/ 0 h 1102775"/>
              <a:gd name="connsiteX9" fmla="*/ 5178264 w 6904352"/>
              <a:gd name="connsiteY9" fmla="*/ 0 h 1102775"/>
              <a:gd name="connsiteX10" fmla="*/ 5753627 w 6904352"/>
              <a:gd name="connsiteY10" fmla="*/ 0 h 1102775"/>
              <a:gd name="connsiteX11" fmla="*/ 6904352 w 6904352"/>
              <a:gd name="connsiteY11" fmla="*/ 0 h 1102775"/>
              <a:gd name="connsiteX12" fmla="*/ 6904352 w 6904352"/>
              <a:gd name="connsiteY12" fmla="*/ 540360 h 1102775"/>
              <a:gd name="connsiteX13" fmla="*/ 6904352 w 6904352"/>
              <a:gd name="connsiteY13" fmla="*/ 1102775 h 1102775"/>
              <a:gd name="connsiteX14" fmla="*/ 6328989 w 6904352"/>
              <a:gd name="connsiteY14" fmla="*/ 1102775 h 1102775"/>
              <a:gd name="connsiteX15" fmla="*/ 5891714 w 6904352"/>
              <a:gd name="connsiteY15" fmla="*/ 1102775 h 1102775"/>
              <a:gd name="connsiteX16" fmla="*/ 5316351 w 6904352"/>
              <a:gd name="connsiteY16" fmla="*/ 1102775 h 1102775"/>
              <a:gd name="connsiteX17" fmla="*/ 4602901 w 6904352"/>
              <a:gd name="connsiteY17" fmla="*/ 1102775 h 1102775"/>
              <a:gd name="connsiteX18" fmla="*/ 4027539 w 6904352"/>
              <a:gd name="connsiteY18" fmla="*/ 1102775 h 1102775"/>
              <a:gd name="connsiteX19" fmla="*/ 3659307 w 6904352"/>
              <a:gd name="connsiteY19" fmla="*/ 1102775 h 1102775"/>
              <a:gd name="connsiteX20" fmla="*/ 3222031 w 6904352"/>
              <a:gd name="connsiteY20" fmla="*/ 1102775 h 1102775"/>
              <a:gd name="connsiteX21" fmla="*/ 2508581 w 6904352"/>
              <a:gd name="connsiteY21" fmla="*/ 1102775 h 1102775"/>
              <a:gd name="connsiteX22" fmla="*/ 1933219 w 6904352"/>
              <a:gd name="connsiteY22" fmla="*/ 1102775 h 1102775"/>
              <a:gd name="connsiteX23" fmla="*/ 1495943 w 6904352"/>
              <a:gd name="connsiteY23" fmla="*/ 1102775 h 1102775"/>
              <a:gd name="connsiteX24" fmla="*/ 920580 w 6904352"/>
              <a:gd name="connsiteY24" fmla="*/ 1102775 h 1102775"/>
              <a:gd name="connsiteX25" fmla="*/ 552348 w 6904352"/>
              <a:gd name="connsiteY25" fmla="*/ 1102775 h 1102775"/>
              <a:gd name="connsiteX26" fmla="*/ 0 w 6904352"/>
              <a:gd name="connsiteY26" fmla="*/ 1102775 h 1102775"/>
              <a:gd name="connsiteX27" fmla="*/ 0 w 6904352"/>
              <a:gd name="connsiteY27" fmla="*/ 551388 h 1102775"/>
              <a:gd name="connsiteX28" fmla="*/ 0 w 6904352"/>
              <a:gd name="connsiteY28" fmla="*/ 0 h 1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4352" h="1102775" extrusionOk="0">
                <a:moveTo>
                  <a:pt x="0" y="0"/>
                </a:moveTo>
                <a:cubicBezTo>
                  <a:pt x="170415" y="-48106"/>
                  <a:pt x="291730" y="10323"/>
                  <a:pt x="506319" y="0"/>
                </a:cubicBezTo>
                <a:cubicBezTo>
                  <a:pt x="720908" y="-10323"/>
                  <a:pt x="778814" y="7564"/>
                  <a:pt x="874551" y="0"/>
                </a:cubicBezTo>
                <a:cubicBezTo>
                  <a:pt x="970288" y="-7564"/>
                  <a:pt x="1375240" y="22865"/>
                  <a:pt x="1588001" y="0"/>
                </a:cubicBezTo>
                <a:cubicBezTo>
                  <a:pt x="1800762" y="-22865"/>
                  <a:pt x="1948450" y="57114"/>
                  <a:pt x="2094320" y="0"/>
                </a:cubicBezTo>
                <a:cubicBezTo>
                  <a:pt x="2240190" y="-57114"/>
                  <a:pt x="2371589" y="1578"/>
                  <a:pt x="2600639" y="0"/>
                </a:cubicBezTo>
                <a:cubicBezTo>
                  <a:pt x="2829689" y="-1578"/>
                  <a:pt x="3088604" y="70075"/>
                  <a:pt x="3314089" y="0"/>
                </a:cubicBezTo>
                <a:cubicBezTo>
                  <a:pt x="3539574" y="-70075"/>
                  <a:pt x="3614535" y="9670"/>
                  <a:pt x="3751365" y="0"/>
                </a:cubicBezTo>
                <a:cubicBezTo>
                  <a:pt x="3888195" y="-9670"/>
                  <a:pt x="4222919" y="36193"/>
                  <a:pt x="4464814" y="0"/>
                </a:cubicBezTo>
                <a:cubicBezTo>
                  <a:pt x="4706709" y="-36193"/>
                  <a:pt x="4901828" y="53989"/>
                  <a:pt x="5178264" y="0"/>
                </a:cubicBezTo>
                <a:cubicBezTo>
                  <a:pt x="5454700" y="-53989"/>
                  <a:pt x="5493278" y="43930"/>
                  <a:pt x="5753627" y="0"/>
                </a:cubicBezTo>
                <a:cubicBezTo>
                  <a:pt x="6013976" y="-43930"/>
                  <a:pt x="6616371" y="87699"/>
                  <a:pt x="6904352" y="0"/>
                </a:cubicBezTo>
                <a:cubicBezTo>
                  <a:pt x="6905336" y="118442"/>
                  <a:pt x="6867575" y="408321"/>
                  <a:pt x="6904352" y="540360"/>
                </a:cubicBezTo>
                <a:cubicBezTo>
                  <a:pt x="6941129" y="672399"/>
                  <a:pt x="6884981" y="940329"/>
                  <a:pt x="6904352" y="1102775"/>
                </a:cubicBezTo>
                <a:cubicBezTo>
                  <a:pt x="6622190" y="1110666"/>
                  <a:pt x="6607501" y="1077427"/>
                  <a:pt x="6328989" y="1102775"/>
                </a:cubicBezTo>
                <a:cubicBezTo>
                  <a:pt x="6050477" y="1128123"/>
                  <a:pt x="6010716" y="1070991"/>
                  <a:pt x="5891714" y="1102775"/>
                </a:cubicBezTo>
                <a:cubicBezTo>
                  <a:pt x="5772713" y="1134559"/>
                  <a:pt x="5502766" y="1071366"/>
                  <a:pt x="5316351" y="1102775"/>
                </a:cubicBezTo>
                <a:cubicBezTo>
                  <a:pt x="5129936" y="1134184"/>
                  <a:pt x="4818718" y="1045875"/>
                  <a:pt x="4602901" y="1102775"/>
                </a:cubicBezTo>
                <a:cubicBezTo>
                  <a:pt x="4387084" y="1159675"/>
                  <a:pt x="4205998" y="1102078"/>
                  <a:pt x="4027539" y="1102775"/>
                </a:cubicBezTo>
                <a:cubicBezTo>
                  <a:pt x="3849080" y="1103472"/>
                  <a:pt x="3797595" y="1083950"/>
                  <a:pt x="3659307" y="1102775"/>
                </a:cubicBezTo>
                <a:cubicBezTo>
                  <a:pt x="3521019" y="1121600"/>
                  <a:pt x="3411864" y="1067068"/>
                  <a:pt x="3222031" y="1102775"/>
                </a:cubicBezTo>
                <a:cubicBezTo>
                  <a:pt x="3032198" y="1138482"/>
                  <a:pt x="2729524" y="1098123"/>
                  <a:pt x="2508581" y="1102775"/>
                </a:cubicBezTo>
                <a:cubicBezTo>
                  <a:pt x="2287638" y="1107427"/>
                  <a:pt x="2081522" y="1061322"/>
                  <a:pt x="1933219" y="1102775"/>
                </a:cubicBezTo>
                <a:cubicBezTo>
                  <a:pt x="1784916" y="1144228"/>
                  <a:pt x="1688580" y="1077838"/>
                  <a:pt x="1495943" y="1102775"/>
                </a:cubicBezTo>
                <a:cubicBezTo>
                  <a:pt x="1303306" y="1127712"/>
                  <a:pt x="1181444" y="1044871"/>
                  <a:pt x="920580" y="1102775"/>
                </a:cubicBezTo>
                <a:cubicBezTo>
                  <a:pt x="659716" y="1160679"/>
                  <a:pt x="660855" y="1059476"/>
                  <a:pt x="552348" y="1102775"/>
                </a:cubicBezTo>
                <a:cubicBezTo>
                  <a:pt x="443841" y="1146074"/>
                  <a:pt x="181022" y="1057216"/>
                  <a:pt x="0" y="1102775"/>
                </a:cubicBezTo>
                <a:cubicBezTo>
                  <a:pt x="-33132" y="937773"/>
                  <a:pt x="13839" y="753448"/>
                  <a:pt x="0" y="551388"/>
                </a:cubicBezTo>
                <a:cubicBezTo>
                  <a:pt x="-13839" y="349328"/>
                  <a:pt x="25944" y="206810"/>
                  <a:pt x="0" y="0"/>
                </a:cubicBezTo>
                <a:close/>
              </a:path>
            </a:pathLst>
          </a:custGeom>
          <a:noFill/>
          <a:ln cap="flat" cmpd="sng">
            <a:solidFill>
              <a:srgbClr val="CC6633"/>
            </a:solid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52" name="TextBox 51">
            <a:extLst>
              <a:ext uri="{FF2B5EF4-FFF2-40B4-BE49-F238E27FC236}">
                <a16:creationId xmlns:a16="http://schemas.microsoft.com/office/drawing/2014/main" id="{D178E610-9B6A-5835-358D-8DC4B09BEE42}"/>
              </a:ext>
            </a:extLst>
          </p:cNvPr>
          <p:cNvSpPr txBox="1"/>
          <p:nvPr userDrawn="1"/>
        </p:nvSpPr>
        <p:spPr>
          <a:xfrm>
            <a:off x="2297453" y="5661578"/>
            <a:ext cx="1318665" cy="461665"/>
          </a:xfrm>
          <a:prstGeom prst="rect">
            <a:avLst/>
          </a:prstGeom>
          <a:noFill/>
        </p:spPr>
        <p:txBody>
          <a:bodyPr wrap="square">
            <a:spAutoFit/>
          </a:bodyPr>
          <a:lstStyle/>
          <a:p>
            <a:pPr algn="ctr"/>
            <a:r>
              <a:rPr lang="en-US" sz="2400" b="0" i="0" u="none" dirty="0">
                <a:solidFill>
                  <a:srgbClr val="CC6633"/>
                </a:solidFill>
                <a:latin typeface="Gotham" panose="02000504050000020004" pitchFamily="2" charset="0"/>
              </a:rPr>
              <a:t>Bronze</a:t>
            </a:r>
          </a:p>
        </p:txBody>
      </p:sp>
      <p:pic>
        <p:nvPicPr>
          <p:cNvPr id="54" name="Picture 53" descr="Logo&#10;&#10;Description automatically generated">
            <a:extLst>
              <a:ext uri="{FF2B5EF4-FFF2-40B4-BE49-F238E27FC236}">
                <a16:creationId xmlns:a16="http://schemas.microsoft.com/office/drawing/2014/main" id="{C15C373B-DF64-A73D-1BF0-F6C95F4B1DAF}"/>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8273608" y="3714557"/>
            <a:ext cx="2646314" cy="973429"/>
          </a:xfrm>
          <a:prstGeom prst="rect">
            <a:avLst/>
          </a:prstGeom>
        </p:spPr>
      </p:pic>
    </p:spTree>
    <p:extLst>
      <p:ext uri="{BB962C8B-B14F-4D97-AF65-F5344CB8AC3E}">
        <p14:creationId xmlns:p14="http://schemas.microsoft.com/office/powerpoint/2010/main" val="1008291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5A8F8C94-D36D-4B28-894C-A283A2C16D5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75613" y="245534"/>
            <a:ext cx="8040774" cy="3706959"/>
          </a:xfrm>
          <a:prstGeom prst="rect">
            <a:avLst/>
          </a:prstGeom>
        </p:spPr>
      </p:pic>
      <p:pic>
        <p:nvPicPr>
          <p:cNvPr id="94" name="Picture 93">
            <a:extLst>
              <a:ext uri="{FF2B5EF4-FFF2-40B4-BE49-F238E27FC236}">
                <a16:creationId xmlns:a16="http://schemas.microsoft.com/office/drawing/2014/main" id="{CB17FA5C-E533-4343-88FA-2A12C937E8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95" name="TextBox 94">
            <a:extLst>
              <a:ext uri="{FF2B5EF4-FFF2-40B4-BE49-F238E27FC236}">
                <a16:creationId xmlns:a16="http://schemas.microsoft.com/office/drawing/2014/main" id="{E4C8D901-2491-4B7F-BE04-A85F995557BF}"/>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
        <p:nvSpPr>
          <p:cNvPr id="2" name="TextBox 1">
            <a:extLst>
              <a:ext uri="{FF2B5EF4-FFF2-40B4-BE49-F238E27FC236}">
                <a16:creationId xmlns:a16="http://schemas.microsoft.com/office/drawing/2014/main" id="{BFA0C982-A950-4468-94DF-C6BDC5E6E7D2}"/>
              </a:ext>
            </a:extLst>
          </p:cNvPr>
          <p:cNvSpPr txBox="1"/>
          <p:nvPr userDrawn="1"/>
        </p:nvSpPr>
        <p:spPr>
          <a:xfrm>
            <a:off x="1257299" y="4216248"/>
            <a:ext cx="9897036" cy="2123658"/>
          </a:xfrm>
          <a:prstGeom prst="rect">
            <a:avLst/>
          </a:prstGeom>
          <a:noFill/>
        </p:spPr>
        <p:txBody>
          <a:bodyPr wrap="square" rtlCol="0">
            <a:spAutoFit/>
          </a:bodyPr>
          <a:lstStyle/>
          <a:p>
            <a:pPr algn="ctr"/>
            <a:r>
              <a:rPr lang="en-GB" sz="4400" dirty="0"/>
              <a:t>Monthly Meetings</a:t>
            </a:r>
            <a:br>
              <a:rPr lang="en-GB" sz="4400" dirty="0"/>
            </a:br>
            <a:r>
              <a:rPr lang="en-GB" sz="4400" dirty="0"/>
              <a:t>3rd Wednesday of each month </a:t>
            </a:r>
            <a:br>
              <a:rPr lang="en-GB" sz="4400" dirty="0"/>
            </a:br>
            <a:r>
              <a:rPr lang="en-GB" sz="4400" dirty="0"/>
              <a:t>jssug.org</a:t>
            </a:r>
            <a:endParaRPr lang="en-US" sz="4400" b="0" i="0" dirty="0" err="1">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249380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C022148E-A118-4C81-BD07-C2FDB656F5C0}"/>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33" name="Content Placeholder 2">
            <a:extLst>
              <a:ext uri="{FF2B5EF4-FFF2-40B4-BE49-F238E27FC236}">
                <a16:creationId xmlns:a16="http://schemas.microsoft.com/office/drawing/2014/main" id="{69C0475C-10A6-4832-A8CB-FD4A54DE3068}"/>
              </a:ext>
            </a:extLst>
          </p:cNvPr>
          <p:cNvSpPr>
            <a:spLocks noGrp="1"/>
          </p:cNvSpPr>
          <p:nvPr>
            <p:ph idx="11" hasCustomPrompt="1"/>
          </p:nvPr>
        </p:nvSpPr>
        <p:spPr>
          <a:xfrm>
            <a:off x="424541" y="4712654"/>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34" name="Content Placeholder 2">
            <a:extLst>
              <a:ext uri="{FF2B5EF4-FFF2-40B4-BE49-F238E27FC236}">
                <a16:creationId xmlns:a16="http://schemas.microsoft.com/office/drawing/2014/main" id="{A2D07DB7-7A1F-4BA3-832B-AD0119F2AC2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5" name="Content Placeholder 2">
            <a:extLst>
              <a:ext uri="{FF2B5EF4-FFF2-40B4-BE49-F238E27FC236}">
                <a16:creationId xmlns:a16="http://schemas.microsoft.com/office/drawing/2014/main" id="{9E95EA5C-DB1A-4340-9A9B-6FBA15131DCC}"/>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36" name="Picture 35">
            <a:extLst>
              <a:ext uri="{FF2B5EF4-FFF2-40B4-BE49-F238E27FC236}">
                <a16:creationId xmlns:a16="http://schemas.microsoft.com/office/drawing/2014/main" id="{4F739FB1-E9E4-486C-9F12-3B357C6B62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54499" y="4381629"/>
            <a:ext cx="4412959" cy="2034463"/>
          </a:xfrm>
          <a:prstGeom prst="rect">
            <a:avLst/>
          </a:prstGeom>
        </p:spPr>
      </p:pic>
      <p:pic>
        <p:nvPicPr>
          <p:cNvPr id="37" name="Picture 36">
            <a:extLst>
              <a:ext uri="{FF2B5EF4-FFF2-40B4-BE49-F238E27FC236}">
                <a16:creationId xmlns:a16="http://schemas.microsoft.com/office/drawing/2014/main" id="{3FBD7D9D-79E9-4C49-A6A9-18BA276C10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541" y="297257"/>
            <a:ext cx="7645971" cy="1089551"/>
          </a:xfrm>
          <a:prstGeom prst="rect">
            <a:avLst/>
          </a:prstGeom>
        </p:spPr>
      </p:pic>
      <p:sp>
        <p:nvSpPr>
          <p:cNvPr id="38" name="TextBox 37">
            <a:extLst>
              <a:ext uri="{FF2B5EF4-FFF2-40B4-BE49-F238E27FC236}">
                <a16:creationId xmlns:a16="http://schemas.microsoft.com/office/drawing/2014/main" id="{EA0BDD22-A2F2-46C7-9E9B-E470DCD3D72D}"/>
              </a:ext>
            </a:extLst>
          </p:cNvPr>
          <p:cNvSpPr txBox="1"/>
          <p:nvPr userDrawn="1"/>
        </p:nvSpPr>
        <p:spPr>
          <a:xfrm>
            <a:off x="4343399" y="1130473"/>
            <a:ext cx="3855204"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pic>
        <p:nvPicPr>
          <p:cNvPr id="39" name="Picture 38">
            <a:extLst>
              <a:ext uri="{FF2B5EF4-FFF2-40B4-BE49-F238E27FC236}">
                <a16:creationId xmlns:a16="http://schemas.microsoft.com/office/drawing/2014/main" id="{D3634AEE-798E-45DB-BA4A-87DC9C08E1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40" name="TextBox 39">
            <a:extLst>
              <a:ext uri="{FF2B5EF4-FFF2-40B4-BE49-F238E27FC236}">
                <a16:creationId xmlns:a16="http://schemas.microsoft.com/office/drawing/2014/main" id="{D17DE9BB-E60E-4883-8AF9-ADD27D8F133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25970369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pic>
        <p:nvPicPr>
          <p:cNvPr id="14" name="Picture 13">
            <a:extLst>
              <a:ext uri="{FF2B5EF4-FFF2-40B4-BE49-F238E27FC236}">
                <a16:creationId xmlns:a16="http://schemas.microsoft.com/office/drawing/2014/main" id="{0A208F2E-40B5-4B3B-AAF2-A84D05C924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44412A3E-5D5E-4A3F-9CAA-52C51BB1E96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12560311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tx1"/>
                </a:solidFill>
                <a:latin typeface="IBM Plex Sans" panose="020B0503050203000203" pitchFamily="34" charset="77"/>
              </a:rPr>
              <a:t>Your feedback is important to us</a:t>
            </a:r>
            <a:endParaRPr lang="en-US" sz="4400" b="0" i="0" dirty="0">
              <a:solidFill>
                <a:schemeClr val="tx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1" y="3361753"/>
            <a:ext cx="9583057" cy="1200329"/>
          </a:xfrm>
          <a:prstGeom prst="rect">
            <a:avLst/>
          </a:prstGeom>
          <a:noFill/>
        </p:spPr>
        <p:txBody>
          <a:bodyPr wrap="square" rtlCol="0">
            <a:spAutoFit/>
          </a:bodyPr>
          <a:lstStyle/>
          <a:p>
            <a:pPr algn="l"/>
            <a:r>
              <a:rPr lang="en-GB" sz="3600" b="1" i="0" dirty="0">
                <a:solidFill>
                  <a:schemeClr val="tx1"/>
                </a:solidFill>
                <a:latin typeface="IBM Plex Sans" panose="020B0503050203000203" pitchFamily="34" charset="77"/>
              </a:rPr>
              <a:t>Please fill out your session evaluation and hand to speaker!</a:t>
            </a:r>
            <a:endParaRPr lang="en-US" sz="3600" b="1" i="0" dirty="0">
              <a:solidFill>
                <a:schemeClr val="tx1"/>
              </a:solidFill>
              <a:latin typeface="IBM Plex Sans" panose="020B0503050203000203" pitchFamily="34" charset="77"/>
              <a:ea typeface="Roboto" panose="02000000000000000000" pitchFamily="2" charset="0"/>
            </a:endParaRPr>
          </a:p>
        </p:txBody>
      </p:sp>
      <p:pic>
        <p:nvPicPr>
          <p:cNvPr id="12" name="Picture 11">
            <a:extLst>
              <a:ext uri="{FF2B5EF4-FFF2-40B4-BE49-F238E27FC236}">
                <a16:creationId xmlns:a16="http://schemas.microsoft.com/office/drawing/2014/main" id="{36548C01-0B92-49F4-A78A-35D9E63760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3" name="TextBox 12">
            <a:extLst>
              <a:ext uri="{FF2B5EF4-FFF2-40B4-BE49-F238E27FC236}">
                <a16:creationId xmlns:a16="http://schemas.microsoft.com/office/drawing/2014/main" id="{87EBAA63-07FE-4A35-8324-CF3631063E85}"/>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14" name="Picture 13">
            <a:extLst>
              <a:ext uri="{FF2B5EF4-FFF2-40B4-BE49-F238E27FC236}">
                <a16:creationId xmlns:a16="http://schemas.microsoft.com/office/drawing/2014/main" id="{9B4CEF79-C672-4D27-A074-87AF6BBA25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61F7F81A-D121-4B34-A867-E38733B2F70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11470825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a:solidFill>
                  <a:schemeClr val="tx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tx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22" name="Picture 21">
            <a:extLst>
              <a:ext uri="{FF2B5EF4-FFF2-40B4-BE49-F238E27FC236}">
                <a16:creationId xmlns:a16="http://schemas.microsoft.com/office/drawing/2014/main" id="{D33E1082-ADD0-4783-B2B2-9D5B58CE19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23" name="TextBox 22">
            <a:extLst>
              <a:ext uri="{FF2B5EF4-FFF2-40B4-BE49-F238E27FC236}">
                <a16:creationId xmlns:a16="http://schemas.microsoft.com/office/drawing/2014/main" id="{A7EC8206-B44A-488F-918E-6E05CDD1139D}"/>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24" name="Picture 23">
            <a:extLst>
              <a:ext uri="{FF2B5EF4-FFF2-40B4-BE49-F238E27FC236}">
                <a16:creationId xmlns:a16="http://schemas.microsoft.com/office/drawing/2014/main" id="{E55E8CCA-0838-4267-BADD-8B4834708A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791325"/>
            <a:ext cx="12192000" cy="66675"/>
          </a:xfrm>
          <a:prstGeom prst="rect">
            <a:avLst/>
          </a:prstGeom>
        </p:spPr>
      </p:pic>
      <p:sp>
        <p:nvSpPr>
          <p:cNvPr id="25" name="TextBox 24">
            <a:extLst>
              <a:ext uri="{FF2B5EF4-FFF2-40B4-BE49-F238E27FC236}">
                <a16:creationId xmlns:a16="http://schemas.microsoft.com/office/drawing/2014/main" id="{F1A475E2-8093-4F80-9FB9-4DB0B77719AC}"/>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4015775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2" name="Picture 11">
            <a:extLst>
              <a:ext uri="{FF2B5EF4-FFF2-40B4-BE49-F238E27FC236}">
                <a16:creationId xmlns:a16="http://schemas.microsoft.com/office/drawing/2014/main" id="{61681D52-3FE4-47D0-93D9-563590A859B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3" name="TextBox 12">
            <a:extLst>
              <a:ext uri="{FF2B5EF4-FFF2-40B4-BE49-F238E27FC236}">
                <a16:creationId xmlns:a16="http://schemas.microsoft.com/office/drawing/2014/main" id="{71713DA5-56FA-4ED6-988E-5AB568F83D0B}"/>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4729776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8" name="TextBox 7">
            <a:extLst>
              <a:ext uri="{FF2B5EF4-FFF2-40B4-BE49-F238E27FC236}">
                <a16:creationId xmlns:a16="http://schemas.microsoft.com/office/drawing/2014/main" id="{F8166752-8BA2-4DBA-B412-3AECBBF87C74}"/>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9" name="Picture 8">
            <a:extLst>
              <a:ext uri="{FF2B5EF4-FFF2-40B4-BE49-F238E27FC236}">
                <a16:creationId xmlns:a16="http://schemas.microsoft.com/office/drawing/2014/main" id="{A1853540-9834-436E-BBC5-B16A297380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0" name="TextBox 9">
            <a:extLst>
              <a:ext uri="{FF2B5EF4-FFF2-40B4-BE49-F238E27FC236}">
                <a16:creationId xmlns:a16="http://schemas.microsoft.com/office/drawing/2014/main" id="{D14B7429-A258-46A3-8663-8B00263113F6}"/>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49019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0656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0" name="TextBox 9">
            <a:extLst>
              <a:ext uri="{FF2B5EF4-FFF2-40B4-BE49-F238E27FC236}">
                <a16:creationId xmlns:a16="http://schemas.microsoft.com/office/drawing/2014/main" id="{800746DE-7FCD-43C8-8262-DC2EE6C74CB4}"/>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5" name="Picture 14">
            <a:extLst>
              <a:ext uri="{FF2B5EF4-FFF2-40B4-BE49-F238E27FC236}">
                <a16:creationId xmlns:a16="http://schemas.microsoft.com/office/drawing/2014/main" id="{779C375E-572B-4C65-8BB1-2FC24767B89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6" name="TextBox 15">
            <a:extLst>
              <a:ext uri="{FF2B5EF4-FFF2-40B4-BE49-F238E27FC236}">
                <a16:creationId xmlns:a16="http://schemas.microsoft.com/office/drawing/2014/main" id="{6AAF9CDC-575E-41FA-BA1A-E30AF9839D5A}"/>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4036616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6" name="TextBox 5">
            <a:extLst>
              <a:ext uri="{FF2B5EF4-FFF2-40B4-BE49-F238E27FC236}">
                <a16:creationId xmlns:a16="http://schemas.microsoft.com/office/drawing/2014/main" id="{7E9764F7-4DD9-414D-AB2A-D2D233BEDFC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589AC238-C28B-4CC1-9F5B-39D3BA7C78E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8" name="TextBox 7">
            <a:extLst>
              <a:ext uri="{FF2B5EF4-FFF2-40B4-BE49-F238E27FC236}">
                <a16:creationId xmlns:a16="http://schemas.microsoft.com/office/drawing/2014/main" id="{0B504B46-9AE5-4C87-A7BF-AA5AA62EA9E4}"/>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5008159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7" name="TextBox 6">
            <a:extLst>
              <a:ext uri="{FF2B5EF4-FFF2-40B4-BE49-F238E27FC236}">
                <a16:creationId xmlns:a16="http://schemas.microsoft.com/office/drawing/2014/main" id="{6DD69B93-1509-4816-8C12-EFE4EB0F6AB6}"/>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0" name="Picture 9">
            <a:extLst>
              <a:ext uri="{FF2B5EF4-FFF2-40B4-BE49-F238E27FC236}">
                <a16:creationId xmlns:a16="http://schemas.microsoft.com/office/drawing/2014/main" id="{A866A7C8-AAB8-4304-A4B7-F34B5B59F66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1601"/>
            <a:ext cx="3841615" cy="547430"/>
          </a:xfrm>
          <a:prstGeom prst="rect">
            <a:avLst/>
          </a:prstGeom>
        </p:spPr>
      </p:pic>
      <p:sp>
        <p:nvSpPr>
          <p:cNvPr id="11" name="TextBox 10">
            <a:extLst>
              <a:ext uri="{FF2B5EF4-FFF2-40B4-BE49-F238E27FC236}">
                <a16:creationId xmlns:a16="http://schemas.microsoft.com/office/drawing/2014/main" id="{996BCB36-E100-4711-9540-6FB844F117A2}"/>
              </a:ext>
            </a:extLst>
          </p:cNvPr>
          <p:cNvSpPr txBox="1"/>
          <p:nvPr userDrawn="1"/>
        </p:nvSpPr>
        <p:spPr>
          <a:xfrm>
            <a:off x="10041717" y="6410531"/>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32338290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bg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tx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AC35B791-6E9E-46A8-853D-F4AC2D4EE72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6" name="TextBox 5">
            <a:extLst>
              <a:ext uri="{FF2B5EF4-FFF2-40B4-BE49-F238E27FC236}">
                <a16:creationId xmlns:a16="http://schemas.microsoft.com/office/drawing/2014/main" id="{313DAFFC-905B-4289-9306-876C2D1152AE}"/>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9" name="TextBox 8">
            <a:extLst>
              <a:ext uri="{FF2B5EF4-FFF2-40B4-BE49-F238E27FC236}">
                <a16:creationId xmlns:a16="http://schemas.microsoft.com/office/drawing/2014/main" id="{FBE7CC69-EB7C-4814-B961-BDCB2564A875}"/>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6070085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F22BF510-ABCB-4046-937A-8BB42A0D936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9" name="TextBox 8">
            <a:extLst>
              <a:ext uri="{FF2B5EF4-FFF2-40B4-BE49-F238E27FC236}">
                <a16:creationId xmlns:a16="http://schemas.microsoft.com/office/drawing/2014/main" id="{42D50F10-294E-4EB0-AD1E-FF67EC50537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10" name="TextBox 9">
            <a:extLst>
              <a:ext uri="{FF2B5EF4-FFF2-40B4-BE49-F238E27FC236}">
                <a16:creationId xmlns:a16="http://schemas.microsoft.com/office/drawing/2014/main" id="{555DC7F2-31CE-42F1-9A1E-4A9DF638372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22829435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3" name="TextBox 22">
            <a:extLst>
              <a:ext uri="{FF2B5EF4-FFF2-40B4-BE49-F238E27FC236}">
                <a16:creationId xmlns:a16="http://schemas.microsoft.com/office/drawing/2014/main" id="{56361032-8F61-40CD-9A74-6FDD63C094E5}"/>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24" name="Picture 23">
            <a:extLst>
              <a:ext uri="{FF2B5EF4-FFF2-40B4-BE49-F238E27FC236}">
                <a16:creationId xmlns:a16="http://schemas.microsoft.com/office/drawing/2014/main" id="{BCBCED8C-D563-4E11-83BD-FEDCC58205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25" name="TextBox 24">
            <a:extLst>
              <a:ext uri="{FF2B5EF4-FFF2-40B4-BE49-F238E27FC236}">
                <a16:creationId xmlns:a16="http://schemas.microsoft.com/office/drawing/2014/main" id="{4FAB16E0-B838-44A8-8E03-6453ADF6BBB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245466203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E985-8449-4751-9D6E-7248D54819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9557" y="230239"/>
            <a:ext cx="3841615" cy="547430"/>
          </a:xfrm>
          <a:prstGeom prst="rect">
            <a:avLst/>
          </a:prstGeom>
        </p:spPr>
      </p:pic>
      <p:sp>
        <p:nvSpPr>
          <p:cNvPr id="9" name="TextBox 8">
            <a:extLst>
              <a:ext uri="{FF2B5EF4-FFF2-40B4-BE49-F238E27FC236}">
                <a16:creationId xmlns:a16="http://schemas.microsoft.com/office/drawing/2014/main" id="{D5EFBE1F-34C7-4AC5-B097-04B0C787DC94}"/>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10" name="TextBox 9">
            <a:extLst>
              <a:ext uri="{FF2B5EF4-FFF2-40B4-BE49-F238E27FC236}">
                <a16:creationId xmlns:a16="http://schemas.microsoft.com/office/drawing/2014/main" id="{D9B2E2E9-7892-4A0C-8710-4A554490BE4E}"/>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9BA5C16D-5F14-4AE1-95EF-48B767C7F7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D3BDD9D5-9918-45B9-BBA6-602FC7E0ABAB}"/>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16973104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2B19B-B298-48B8-8D81-68D7E70E9F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9557" y="230239"/>
            <a:ext cx="3841615" cy="547430"/>
          </a:xfrm>
          <a:prstGeom prst="rect">
            <a:avLst/>
          </a:prstGeom>
        </p:spPr>
      </p:pic>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6791325"/>
            <a:ext cx="12192000" cy="66675"/>
          </a:xfrm>
          <a:prstGeom prst="rect">
            <a:avLst/>
          </a:prstGeom>
        </p:spPr>
      </p:pic>
      <p:sp>
        <p:nvSpPr>
          <p:cNvPr id="9" name="TextBox 8">
            <a:extLst>
              <a:ext uri="{FF2B5EF4-FFF2-40B4-BE49-F238E27FC236}">
                <a16:creationId xmlns:a16="http://schemas.microsoft.com/office/drawing/2014/main" id="{91E5C92E-7F1D-4362-8705-781E922646D8}"/>
              </a:ext>
            </a:extLst>
          </p:cNvPr>
          <p:cNvSpPr txBox="1"/>
          <p:nvPr userDrawn="1"/>
        </p:nvSpPr>
        <p:spPr>
          <a:xfrm>
            <a:off x="2210364" y="639169"/>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
        <p:nvSpPr>
          <p:cNvPr id="10" name="TextBox 9">
            <a:extLst>
              <a:ext uri="{FF2B5EF4-FFF2-40B4-BE49-F238E27FC236}">
                <a16:creationId xmlns:a16="http://schemas.microsoft.com/office/drawing/2014/main" id="{C41C1E91-397A-4D53-8EB8-83B1E77B353A}"/>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1" name="Picture 10">
            <a:extLst>
              <a:ext uri="{FF2B5EF4-FFF2-40B4-BE49-F238E27FC236}">
                <a16:creationId xmlns:a16="http://schemas.microsoft.com/office/drawing/2014/main" id="{E7047E32-F44E-417D-8F43-289E2CEA32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2" name="TextBox 11">
            <a:extLst>
              <a:ext uri="{FF2B5EF4-FFF2-40B4-BE49-F238E27FC236}">
                <a16:creationId xmlns:a16="http://schemas.microsoft.com/office/drawing/2014/main" id="{C2656156-5A90-4597-A55B-E2AE6E1CDAA8}"/>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198059441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a:t>Click to edit Master title style</a:t>
            </a:r>
            <a:endParaRPr lang="en-US"/>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5" name="Picture 4">
            <a:extLst>
              <a:ext uri="{FF2B5EF4-FFF2-40B4-BE49-F238E27FC236}">
                <a16:creationId xmlns:a16="http://schemas.microsoft.com/office/drawing/2014/main" id="{522AB194-6E8D-4BE4-8BE3-2399A21B028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158249" y="1814109"/>
            <a:ext cx="7745812" cy="1103778"/>
          </a:xfrm>
          <a:prstGeom prst="rect">
            <a:avLst/>
          </a:prstGeom>
        </p:spPr>
      </p:pic>
      <p:sp>
        <p:nvSpPr>
          <p:cNvPr id="8" name="TextBox 7">
            <a:extLst>
              <a:ext uri="{FF2B5EF4-FFF2-40B4-BE49-F238E27FC236}">
                <a16:creationId xmlns:a16="http://schemas.microsoft.com/office/drawing/2014/main" id="{1A35A148-25CA-4E2F-9231-2851DA11E537}"/>
              </a:ext>
            </a:extLst>
          </p:cNvPr>
          <p:cNvSpPr txBox="1"/>
          <p:nvPr userDrawn="1"/>
        </p:nvSpPr>
        <p:spPr>
          <a:xfrm>
            <a:off x="6137328" y="2610482"/>
            <a:ext cx="3973907" cy="461665"/>
          </a:xfrm>
          <a:prstGeom prst="rect">
            <a:avLst/>
          </a:prstGeom>
          <a:noFill/>
        </p:spPr>
        <p:txBody>
          <a:bodyPr wrap="square">
            <a:spAutoFit/>
          </a:bodyPr>
          <a:lstStyle/>
          <a:p>
            <a:r>
              <a:rPr lang="en-US" sz="2400" b="0" i="0" u="none" dirty="0">
                <a:latin typeface="Gotham" panose="02000504050000020004" pitchFamily="2" charset="0"/>
              </a:rPr>
              <a:t>Jacksonville 2023 #1041</a:t>
            </a:r>
          </a:p>
        </p:txBody>
      </p:sp>
      <p:sp>
        <p:nvSpPr>
          <p:cNvPr id="9" name="TextBox 8">
            <a:extLst>
              <a:ext uri="{FF2B5EF4-FFF2-40B4-BE49-F238E27FC236}">
                <a16:creationId xmlns:a16="http://schemas.microsoft.com/office/drawing/2014/main" id="{3EF89DA8-09FE-44ED-BAF4-26B0F24AF0C7}"/>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2202562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1" name="TextBox 10">
            <a:extLst>
              <a:ext uri="{FF2B5EF4-FFF2-40B4-BE49-F238E27FC236}">
                <a16:creationId xmlns:a16="http://schemas.microsoft.com/office/drawing/2014/main" id="{4A4D11FB-B593-49C6-AAAE-52ECEE63B06B}"/>
              </a:ext>
            </a:extLst>
          </p:cNvPr>
          <p:cNvSpPr txBox="1"/>
          <p:nvPr userDrawn="1"/>
        </p:nvSpPr>
        <p:spPr>
          <a:xfrm>
            <a:off x="252505" y="6380000"/>
            <a:ext cx="893193" cy="246221"/>
          </a:xfrm>
          <a:prstGeom prst="rect">
            <a:avLst/>
          </a:prstGeom>
          <a:noFill/>
        </p:spPr>
        <p:txBody>
          <a:bodyPr wrap="none" rtlCol="0">
            <a:spAutoFit/>
          </a:bodyPr>
          <a:lstStyle/>
          <a:p>
            <a:pPr algn="l"/>
            <a:r>
              <a:rPr lang="en-GB" sz="1000" b="0" i="0" dirty="0">
                <a:latin typeface="IBM Plex Sans" panose="020B0503050203000203" pitchFamily="34" charset="77"/>
              </a:rPr>
              <a:t>#SQLSatJax</a:t>
            </a:r>
            <a:endParaRPr lang="en-US" sz="1000" b="0" i="0" dirty="0">
              <a:latin typeface="IBM Plex Sans" panose="020B0503050203000203" pitchFamily="34" charset="77"/>
              <a:ea typeface="Roboto" panose="02000000000000000000" pitchFamily="2" charset="0"/>
            </a:endParaRPr>
          </a:p>
        </p:txBody>
      </p:sp>
      <p:pic>
        <p:nvPicPr>
          <p:cNvPr id="14" name="Picture 13">
            <a:extLst>
              <a:ext uri="{FF2B5EF4-FFF2-40B4-BE49-F238E27FC236}">
                <a16:creationId xmlns:a16="http://schemas.microsoft.com/office/drawing/2014/main" id="{94C3F52B-9CF9-485B-A937-EAF6D16E31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20910" y="6006862"/>
            <a:ext cx="3841615" cy="547430"/>
          </a:xfrm>
          <a:prstGeom prst="rect">
            <a:avLst/>
          </a:prstGeom>
        </p:spPr>
      </p:pic>
      <p:sp>
        <p:nvSpPr>
          <p:cNvPr id="15" name="TextBox 14">
            <a:extLst>
              <a:ext uri="{FF2B5EF4-FFF2-40B4-BE49-F238E27FC236}">
                <a16:creationId xmlns:a16="http://schemas.microsoft.com/office/drawing/2014/main" id="{EFA2263F-B4A5-422A-96F8-2487A8037666}"/>
              </a:ext>
            </a:extLst>
          </p:cNvPr>
          <p:cNvSpPr txBox="1"/>
          <p:nvPr userDrawn="1"/>
        </p:nvSpPr>
        <p:spPr>
          <a:xfrm>
            <a:off x="10041717" y="6415792"/>
            <a:ext cx="2072899" cy="276999"/>
          </a:xfrm>
          <a:prstGeom prst="rect">
            <a:avLst/>
          </a:prstGeom>
          <a:noFill/>
        </p:spPr>
        <p:txBody>
          <a:bodyPr wrap="square">
            <a:spAutoFit/>
          </a:bodyPr>
          <a:lstStyle/>
          <a:p>
            <a:r>
              <a:rPr lang="en-US" sz="1200" b="0" i="0" u="none" dirty="0">
                <a:latin typeface="Gotham" panose="02000504050000020004" pitchFamily="2" charset="0"/>
              </a:rPr>
              <a:t>Jacksonville 2023 #1041</a:t>
            </a:r>
          </a:p>
        </p:txBody>
      </p:sp>
    </p:spTree>
    <p:extLst>
      <p:ext uri="{BB962C8B-B14F-4D97-AF65-F5344CB8AC3E}">
        <p14:creationId xmlns:p14="http://schemas.microsoft.com/office/powerpoint/2010/main" val="3858428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988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3924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8362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65305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24027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48718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569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8910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4231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18315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601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75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41103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320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47052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306170"/>
      </p:ext>
    </p:extLst>
  </p:cSld>
  <p:clrMapOvr>
    <a:masterClrMapping/>
  </p:clrMapOvr>
  <p:transitio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70117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831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190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370580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06214611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65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686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4154903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88082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836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317848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692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0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2961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42754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71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40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651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830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37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052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97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092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763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3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27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0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870944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477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0094011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2912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57272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9191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1905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079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7412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822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26453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415125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760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15569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90718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7916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41198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74491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6603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44189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5537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134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7220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51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3013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538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3850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1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86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2264768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88624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2887558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34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7326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208526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47378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6618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573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92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17792066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62885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838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793878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7979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6126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51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09741619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273725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46575975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576829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10236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596702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20509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26290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61760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761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232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24212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96773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8486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4028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6546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2136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5350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943282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70084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711056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3.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theme" Target="../theme/theme4.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21" Type="http://schemas.openxmlformats.org/officeDocument/2006/relationships/theme" Target="../theme/theme5.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226971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837" r:id="rId58"/>
    <p:sldLayoutId id="2147483838" r:id="rId59"/>
    <p:sldLayoutId id="2147483839" r:id="rId60"/>
    <p:sldLayoutId id="2147483840" r:id="rId61"/>
    <p:sldLayoutId id="2147483841" r:id="rId62"/>
    <p:sldLayoutId id="2147483842" r:id="rId63"/>
    <p:sldLayoutId id="2147483843" r:id="rId64"/>
    <p:sldLayoutId id="2147483844" r:id="rId65"/>
    <p:sldLayoutId id="2147483845" r:id="rId66"/>
    <p:sldLayoutId id="2147483846" r:id="rId67"/>
    <p:sldLayoutId id="2147483847" r:id="rId68"/>
    <p:sldLayoutId id="2147483848" r:id="rId69"/>
    <p:sldLayoutId id="2147483849" r:id="rId70"/>
    <p:sldLayoutId id="2147483850" r:id="rId71"/>
    <p:sldLayoutId id="2147483851" r:id="rId72"/>
    <p:sldLayoutId id="2147483852" r:id="rId73"/>
    <p:sldLayoutId id="2147483853" r:id="rId74"/>
    <p:sldLayoutId id="2147483854" r:id="rId75"/>
    <p:sldLayoutId id="2147483855" r:id="rId76"/>
    <p:sldLayoutId id="2147483856" r:id="rId77"/>
    <p:sldLayoutId id="2147483857" r:id="rId78"/>
    <p:sldLayoutId id="2147483858" r:id="rId79"/>
    <p:sldLayoutId id="2147483859" r:id="rId80"/>
    <p:sldLayoutId id="2147483860" r:id="rId81"/>
    <p:sldLayoutId id="2147483861" r:id="rId82"/>
    <p:sldLayoutId id="2147483862" r:id="rId83"/>
    <p:sldLayoutId id="2147483863" r:id="rId84"/>
    <p:sldLayoutId id="2147483864" r:id="rId85"/>
    <p:sldLayoutId id="2147483865" r:id="rId86"/>
    <p:sldLayoutId id="2147483866" r:id="rId87"/>
    <p:sldLayoutId id="2147483867" r:id="rId88"/>
    <p:sldLayoutId id="2147483868" r:id="rId89"/>
    <p:sldLayoutId id="2147483869" r:id="rId90"/>
    <p:sldLayoutId id="2147483870" r:id="rId91"/>
    <p:sldLayoutId id="2147483871" r:id="rId92"/>
    <p:sldLayoutId id="2147483872" r:id="rId93"/>
    <p:sldLayoutId id="2147483873" r:id="rId94"/>
    <p:sldLayoutId id="2147483874" r:id="rId95"/>
    <p:sldLayoutId id="2147483875" r:id="rId96"/>
    <p:sldLayoutId id="2147483876" r:id="rId97"/>
    <p:sldLayoutId id="2147483877" r:id="rId98"/>
    <p:sldLayoutId id="2147483878" r:id="rId99"/>
    <p:sldLayoutId id="2147483879" r:id="rId100"/>
    <p:sldLayoutId id="2147483880" r:id="rId101"/>
    <p:sldLayoutId id="2147483881" r:id="rId102"/>
    <p:sldLayoutId id="2147483882" r:id="rId103"/>
    <p:sldLayoutId id="2147483883" r:id="rId104"/>
    <p:sldLayoutId id="2147483884" r:id="rId105"/>
    <p:sldLayoutId id="2147483885" r:id="rId106"/>
    <p:sldLayoutId id="2147483886" r:id="rId107"/>
    <p:sldLayoutId id="2147483887" r:id="rId108"/>
    <p:sldLayoutId id="2147483888" r:id="rId109"/>
    <p:sldLayoutId id="2147483889" r:id="rId110"/>
    <p:sldLayoutId id="2147483890" r:id="rId111"/>
    <p:sldLayoutId id="2147483891" r:id="rId112"/>
    <p:sldLayoutId id="2147483892" r:id="rId113"/>
    <p:sldLayoutId id="2147483893" r:id="rId114"/>
    <p:sldLayoutId id="2147483894" r:id="rId115"/>
    <p:sldLayoutId id="2147483895" r:id="rId116"/>
    <p:sldLayoutId id="2147483896" r:id="rId117"/>
    <p:sldLayoutId id="2147483897"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85362"/>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7B034-9C1F-402D-8476-DD461BD55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30014-6102-4672-BA82-71DC80DE8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105B8-CF3E-4A0C-AA24-BC3C24521B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ED5CF-EA99-4BF7-BEF7-26E08C4020B9}" type="datetimeFigureOut">
              <a:rPr lang="en-US" smtClean="0"/>
              <a:t>9/27/2023</a:t>
            </a:fld>
            <a:endParaRPr lang="en-US" dirty="0"/>
          </a:p>
        </p:txBody>
      </p:sp>
      <p:sp>
        <p:nvSpPr>
          <p:cNvPr id="5" name="Footer Placeholder 4">
            <a:extLst>
              <a:ext uri="{FF2B5EF4-FFF2-40B4-BE49-F238E27FC236}">
                <a16:creationId xmlns:a16="http://schemas.microsoft.com/office/drawing/2014/main" id="{18801C8C-C86E-4540-9827-3501852C3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6D33AF9-1D1D-4F83-B559-8ECF608D4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63B9E-EBE0-410D-B4CA-80C8F27266B6}" type="slidenum">
              <a:rPr lang="en-US" smtClean="0"/>
              <a:t>‹#›</a:t>
            </a:fld>
            <a:endParaRPr lang="en-US" dirty="0"/>
          </a:p>
        </p:txBody>
      </p:sp>
    </p:spTree>
    <p:extLst>
      <p:ext uri="{BB962C8B-B14F-4D97-AF65-F5344CB8AC3E}">
        <p14:creationId xmlns:p14="http://schemas.microsoft.com/office/powerpoint/2010/main" val="17300988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60314791"/>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9/27/2023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85431"/>
      </p:ext>
    </p:extLst>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zure-sql/database/recovery-using-backups?view=azuresql#point-in-time-restore" TargetMode="External"/><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hyperlink" Target="https://learn.microsoft.com/en-us/azure/azure-sql/database/long-term-retention-overview?view=azuresql" TargetMode="External"/><Relationship Id="rId5" Type="http://schemas.openxmlformats.org/officeDocument/2006/relationships/hyperlink" Target="https://learn.microsoft.com/en-us/azure/azure-sql/database/recovery-using-backups?view=azuresql#geo-restore" TargetMode="External"/><Relationship Id="rId4" Type="http://schemas.openxmlformats.org/officeDocument/2006/relationships/hyperlink" Target="https://learn.microsoft.com/en-us/azure/azure-sql/database/recovery-using-backups?view=azuresql#deleted-database-restor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30.xml"/><Relationship Id="rId4" Type="http://schemas.openxmlformats.org/officeDocument/2006/relationships/image" Target="../media/image63.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150.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azure/azure-sql/managed-instance/recovery-using-backups?view=azuresql#point-in-time-restore" TargetMode="External"/><Relationship Id="rId7"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hyperlink" Target="https://learn.microsoft.com/en-us/azure/azure-sql/database/long-term-retention-overview?view=azuresql" TargetMode="External"/><Relationship Id="rId5" Type="http://schemas.openxmlformats.org/officeDocument/2006/relationships/hyperlink" Target="https://learn.microsoft.com/en-us/azure/azure-sql/managed-instance/recovery-using-backups?view=azuresql#geo-restore" TargetMode="External"/><Relationship Id="rId4" Type="http://schemas.openxmlformats.org/officeDocument/2006/relationships/hyperlink" Target="https://learn.microsoft.com/en-us/azure/azure-sql/managed-instance/recovery-using-backups?view=azuresql#deleted-database-resto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learn.microsoft.com/en-us/sql/relational-databases/backup-restore/create-a-full-database-backup-sql-server?view=sql-server-ver16" TargetMode="External"/><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hyperlink" Target="https://learn.microsoft.com/en-us/sql/relational-databases/backup-restore/sql-server-managed-backup-to-microsoft-azure?view=sql-server-ver16" TargetMode="External"/><Relationship Id="rId5" Type="http://schemas.openxmlformats.org/officeDocument/2006/relationships/hyperlink" Target="https://learn.microsoft.com/en-us/azure/backup/backup-azure-sql-database" TargetMode="External"/><Relationship Id="rId4" Type="http://schemas.openxmlformats.org/officeDocument/2006/relationships/hyperlink" Target="https://learn.microsoft.com/en-us/sql/relational-databases/backup-restore/sql-server-backup-to-url?view=sql-server-ver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134-5B78-84DE-3E40-74E36AF5A630}"/>
              </a:ext>
            </a:extLst>
          </p:cNvPr>
          <p:cNvSpPr>
            <a:spLocks noGrp="1"/>
          </p:cNvSpPr>
          <p:nvPr>
            <p:ph type="title"/>
          </p:nvPr>
        </p:nvSpPr>
        <p:spPr>
          <a:xfrm>
            <a:off x="584200" y="2322375"/>
            <a:ext cx="10347381" cy="2213249"/>
          </a:xfrm>
        </p:spPr>
        <p:txBody>
          <a:bodyPr>
            <a:normAutofit fontScale="90000"/>
          </a:bodyPr>
          <a:lstStyle/>
          <a:p>
            <a:r>
              <a:rPr lang="en-US" dirty="0"/>
              <a:t>There Are Nuances: </a:t>
            </a:r>
            <a:br>
              <a:rPr lang="en-US" dirty="0"/>
            </a:br>
            <a:r>
              <a:rPr lang="en-US" dirty="0"/>
              <a:t>Understanding SQL Server Backup and Recovery Options</a:t>
            </a:r>
          </a:p>
        </p:txBody>
      </p:sp>
      <p:sp>
        <p:nvSpPr>
          <p:cNvPr id="3" name="Subtitle 2">
            <a:extLst>
              <a:ext uri="{FF2B5EF4-FFF2-40B4-BE49-F238E27FC236}">
                <a16:creationId xmlns:a16="http://schemas.microsoft.com/office/drawing/2014/main" id="{05EA72C2-BEDD-3C81-500B-C28A32E50FA0}"/>
              </a:ext>
            </a:extLst>
          </p:cNvPr>
          <p:cNvSpPr>
            <a:spLocks noGrp="1"/>
          </p:cNvSpPr>
          <p:nvPr>
            <p:ph type="body" sz="quarter" idx="12"/>
          </p:nvPr>
        </p:nvSpPr>
        <p:spPr/>
        <p:txBody>
          <a:bodyPr/>
          <a:lstStyle/>
          <a:p>
            <a:r>
              <a:rPr lang="en-US" dirty="0"/>
              <a:t>Daniel Taylor</a:t>
            </a:r>
          </a:p>
        </p:txBody>
      </p:sp>
    </p:spTree>
    <p:extLst>
      <p:ext uri="{BB962C8B-B14F-4D97-AF65-F5344CB8AC3E}">
        <p14:creationId xmlns:p14="http://schemas.microsoft.com/office/powerpoint/2010/main" val="12911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on VM</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6"/>
            <a:ext cx="9388475" cy="1969942"/>
          </a:xfrm>
        </p:spPr>
        <p:txBody>
          <a:bodyPr/>
          <a:lstStyle/>
          <a:p>
            <a:pPr marL="457200" indent="-457200">
              <a:buFont typeface="Arial" panose="020B0604020202020204" pitchFamily="34" charset="0"/>
              <a:buChar char="•"/>
            </a:pPr>
            <a:r>
              <a:rPr lang="en-US" dirty="0"/>
              <a:t>Recovery </a:t>
            </a:r>
          </a:p>
          <a:p>
            <a:pPr marL="914400" lvl="1" indent="-457200">
              <a:buFont typeface="Arial" panose="020B0604020202020204" pitchFamily="34" charset="0"/>
              <a:buChar char="•"/>
            </a:pPr>
            <a:r>
              <a:rPr lang="en-US" dirty="0"/>
              <a:t>Restore via the T-SQL </a:t>
            </a:r>
          </a:p>
          <a:p>
            <a:pPr marL="1114425" lvl="2" indent="-457200">
              <a:buFont typeface="Arial" panose="020B0604020202020204" pitchFamily="34" charset="0"/>
              <a:buChar char="•"/>
            </a:pPr>
            <a:r>
              <a:rPr lang="en-US" dirty="0"/>
              <a:t>After Backing up to a local Drive or URL</a:t>
            </a:r>
          </a:p>
          <a:p>
            <a:pPr marL="1114425" lvl="2" indent="-457200">
              <a:buFont typeface="Arial" panose="020B0604020202020204" pitchFamily="34" charset="0"/>
              <a:buChar char="•"/>
            </a:pPr>
            <a:r>
              <a:rPr lang="en-US" dirty="0"/>
              <a:t>From managed backup </a:t>
            </a:r>
          </a:p>
          <a:p>
            <a:pPr marL="1114425" lvl="2" indent="-457200">
              <a:buFont typeface="Arial" panose="020B0604020202020204" pitchFamily="34" charset="0"/>
              <a:buChar char="•"/>
            </a:pPr>
            <a:r>
              <a:rPr lang="en-US" dirty="0"/>
              <a:t>After creating .bak from Azure  Backup Service</a:t>
            </a:r>
          </a:p>
          <a:p>
            <a:pPr marL="914400" lvl="1" indent="-457200">
              <a:buFont typeface="Arial" panose="020B0604020202020204" pitchFamily="34" charset="0"/>
              <a:buChar char="•"/>
            </a:pPr>
            <a:r>
              <a:rPr lang="en-US" dirty="0"/>
              <a:t>Recover from the portal when using Azure Backup Service</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endParaRPr lang="en-US" dirty="0"/>
          </a:p>
          <a:p>
            <a:endParaRPr lang="en-US" dirty="0"/>
          </a:p>
        </p:txBody>
      </p:sp>
      <p:pic>
        <p:nvPicPr>
          <p:cNvPr id="4" name="Picture 3">
            <a:extLst>
              <a:ext uri="{FF2B5EF4-FFF2-40B4-BE49-F238E27FC236}">
                <a16:creationId xmlns:a16="http://schemas.microsoft.com/office/drawing/2014/main" id="{3E371D45-076D-E77C-B83E-0F6690C7BF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099884"/>
            <a:ext cx="5286952" cy="2758116"/>
          </a:xfrm>
          <a:prstGeom prst="rect">
            <a:avLst/>
          </a:prstGeom>
        </p:spPr>
      </p:pic>
    </p:spTree>
    <p:extLst>
      <p:ext uri="{BB962C8B-B14F-4D97-AF65-F5344CB8AC3E}">
        <p14:creationId xmlns:p14="http://schemas.microsoft.com/office/powerpoint/2010/main" val="2904805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85216" y="2478481"/>
            <a:ext cx="9144000" cy="1495794"/>
          </a:xfrm>
        </p:spPr>
        <p:txBody>
          <a:bodyPr/>
          <a:lstStyle/>
          <a:p>
            <a:r>
              <a:rPr lang="en-US" dirty="0"/>
              <a:t>Demo: Backup to URL</a:t>
            </a:r>
            <a:br>
              <a:rPr lang="en-US" dirty="0"/>
            </a:br>
            <a:br>
              <a:rPr lang="en-US" dirty="0"/>
            </a:br>
            <a:r>
              <a:rPr lang="en-US" dirty="0"/>
              <a:t>Demo: Enable Managed Backup </a:t>
            </a:r>
          </a:p>
        </p:txBody>
      </p:sp>
    </p:spTree>
    <p:extLst>
      <p:ext uri="{BB962C8B-B14F-4D97-AF65-F5344CB8AC3E}">
        <p14:creationId xmlns:p14="http://schemas.microsoft.com/office/powerpoint/2010/main" val="6160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87978"/>
            <a:ext cx="11018520" cy="492443"/>
          </a:xfrm>
        </p:spPr>
        <p:txBody>
          <a:bodyPr/>
          <a:lstStyle/>
          <a:p>
            <a:pPr marL="457200" indent="-457200">
              <a:buFont typeface="Arial" panose="020B0604020202020204" pitchFamily="34" charset="0"/>
              <a:buChar char="•"/>
            </a:pPr>
            <a:r>
              <a:rPr lang="en-US" sz="3200" dirty="0"/>
              <a:t>Backup &amp; recovery Azure SQL DB /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2720745"/>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Automated Backups</a:t>
            </a:r>
          </a:p>
          <a:p>
            <a:pPr marL="1114425" lvl="2" indent="-457200">
              <a:buFont typeface="Arial" panose="020B0604020202020204" pitchFamily="34" charset="0"/>
              <a:buChar char="•"/>
            </a:pPr>
            <a:r>
              <a:rPr lang="en-US" dirty="0"/>
              <a:t>Weekly Full, Differential every 12 to 24 hours, Transaction Log backups every 10 minutes</a:t>
            </a:r>
          </a:p>
          <a:p>
            <a:pPr marL="1114425" lvl="2" indent="-457200">
              <a:buFont typeface="Arial" panose="020B0604020202020204" pitchFamily="34" charset="0"/>
              <a:buChar char="•"/>
            </a:pPr>
            <a:r>
              <a:rPr lang="en-US" dirty="0"/>
              <a:t>Default is to store backups geo-redundant to paired region (LRS,ZRS,GZRS)</a:t>
            </a:r>
          </a:p>
          <a:p>
            <a:pPr marL="1114425" lvl="2" indent="-457200">
              <a:buFont typeface="Arial" panose="020B0604020202020204" pitchFamily="34" charset="0"/>
              <a:buChar char="•"/>
            </a:pPr>
            <a:r>
              <a:rPr lang="en-US" b="0" i="0" dirty="0">
                <a:solidFill>
                  <a:srgbClr val="161616"/>
                </a:solidFill>
                <a:effectLst/>
                <a:latin typeface="Segoe UI" panose="020B0502040204020203" pitchFamily="34" charset="0"/>
              </a:rPr>
              <a:t>You can't change the schedule of backup jobs or disable them.</a:t>
            </a:r>
            <a:endParaRPr lang="en-US" dirty="0"/>
          </a:p>
          <a:p>
            <a:endParaRPr lang="en-US" dirty="0"/>
          </a:p>
          <a:p>
            <a:endParaRPr lang="en-US" dirty="0"/>
          </a:p>
        </p:txBody>
      </p:sp>
      <p:pic>
        <p:nvPicPr>
          <p:cNvPr id="4" name="Picture 3">
            <a:extLst>
              <a:ext uri="{FF2B5EF4-FFF2-40B4-BE49-F238E27FC236}">
                <a16:creationId xmlns:a16="http://schemas.microsoft.com/office/drawing/2014/main" id="{08020A80-8171-FCE9-747E-9D26E111B6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4200" y="4051467"/>
            <a:ext cx="6358679" cy="1993565"/>
          </a:xfrm>
          <a:prstGeom prst="rect">
            <a:avLst/>
          </a:prstGeom>
        </p:spPr>
      </p:pic>
    </p:spTree>
    <p:extLst>
      <p:ext uri="{BB962C8B-B14F-4D97-AF65-F5344CB8AC3E}">
        <p14:creationId xmlns:p14="http://schemas.microsoft.com/office/powerpoint/2010/main" val="21538663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87978"/>
            <a:ext cx="11018520" cy="492443"/>
          </a:xfrm>
        </p:spPr>
        <p:txBody>
          <a:bodyPr/>
          <a:lstStyle/>
          <a:p>
            <a:pPr marL="457200" indent="-457200">
              <a:buFont typeface="Arial" panose="020B0604020202020204" pitchFamily="34" charset="0"/>
              <a:buChar char="•"/>
            </a:pPr>
            <a:r>
              <a:rPr lang="en-US" sz="3200" dirty="0"/>
              <a:t>Backup &amp; recovery Azure SQL DB /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2942344"/>
          </a:xfrm>
        </p:spPr>
        <p:txBody>
          <a:bodyPr/>
          <a:lstStyle/>
          <a:p>
            <a:pPr marL="457200" indent="-457200">
              <a:buFont typeface="Arial" panose="020B0604020202020204" pitchFamily="34" charset="0"/>
              <a:buChar char="•"/>
            </a:pPr>
            <a:r>
              <a:rPr lang="en-US" dirty="0"/>
              <a:t>Recovery</a:t>
            </a:r>
          </a:p>
          <a:p>
            <a:pPr marL="914400" lvl="1" indent="-457200">
              <a:buFont typeface="Arial" panose="020B0604020202020204" pitchFamily="34" charset="0"/>
              <a:buChar char="•"/>
            </a:pPr>
            <a:r>
              <a:rPr lang="en-US" b="0" i="0" u="sng" dirty="0">
                <a:effectLst/>
                <a:latin typeface="Segoe UI" panose="020B0502040204020203" pitchFamily="34" charset="0"/>
                <a:hlinkClick r:id="rId3"/>
              </a:rPr>
              <a:t>Restore an existing database to a point in time</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4"/>
              </a:rPr>
              <a:t>Restore a deleted database to a point in time</a:t>
            </a:r>
            <a:r>
              <a:rPr lang="en-US" b="0" i="0" dirty="0">
                <a:solidFill>
                  <a:srgbClr val="161616"/>
                </a:solidFill>
                <a:effectLst/>
                <a:latin typeface="Segoe UI" panose="020B0502040204020203" pitchFamily="34" charset="0"/>
              </a:rPr>
              <a:t> </a:t>
            </a:r>
            <a:endParaRPr lang="en-US" dirty="0">
              <a:solidFill>
                <a:srgbClr val="161616"/>
              </a:solidFill>
              <a:latin typeface="Segoe UI" panose="020B0502040204020203" pitchFamily="34" charset="0"/>
            </a:endParaRPr>
          </a:p>
          <a:p>
            <a:pPr marL="914400" lvl="1" indent="-457200">
              <a:buFont typeface="Arial" panose="020B0604020202020204" pitchFamily="34" charset="0"/>
              <a:buChar char="•"/>
            </a:pPr>
            <a:r>
              <a:rPr lang="en-US" b="0" i="0" u="sng" dirty="0">
                <a:effectLst/>
                <a:latin typeface="Segoe UI" panose="020B0502040204020203" pitchFamily="34" charset="0"/>
                <a:hlinkClick r:id="rId5"/>
              </a:rPr>
              <a:t>Restore a database to another geographic region</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6"/>
              </a:rPr>
              <a:t>Restore a database from a specific long-term backup</a:t>
            </a:r>
            <a:endParaRPr lang="en-US" dirty="0"/>
          </a:p>
          <a:p>
            <a:endParaRPr lang="en-US" dirty="0"/>
          </a:p>
          <a:p>
            <a:endParaRPr lang="en-US" dirty="0"/>
          </a:p>
        </p:txBody>
      </p:sp>
      <p:pic>
        <p:nvPicPr>
          <p:cNvPr id="5" name="Picture 4">
            <a:extLst>
              <a:ext uri="{FF2B5EF4-FFF2-40B4-BE49-F238E27FC236}">
                <a16:creationId xmlns:a16="http://schemas.microsoft.com/office/drawing/2014/main" id="{AEE59F7E-850B-52FB-A5EE-9988C58944E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20000" y="1844675"/>
            <a:ext cx="4276894" cy="4276894"/>
          </a:xfrm>
          <a:prstGeom prst="rect">
            <a:avLst/>
          </a:prstGeom>
        </p:spPr>
      </p:pic>
    </p:spTree>
    <p:extLst>
      <p:ext uri="{BB962C8B-B14F-4D97-AF65-F5344CB8AC3E}">
        <p14:creationId xmlns:p14="http://schemas.microsoft.com/office/powerpoint/2010/main" val="37140606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Backup &amp; Recovery options &amp; nuances</a:t>
            </a:r>
          </a:p>
        </p:txBody>
      </p:sp>
    </p:spTree>
    <p:extLst>
      <p:ext uri="{BB962C8B-B14F-4D97-AF65-F5344CB8AC3E}">
        <p14:creationId xmlns:p14="http://schemas.microsoft.com/office/powerpoint/2010/main" val="174834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Server on VM (Nuance's)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845675" cy="4271939"/>
          </a:xfrm>
        </p:spPr>
        <p:txBody>
          <a:bodyPr/>
          <a:lstStyle/>
          <a:p>
            <a:pPr marL="457200" indent="-457200">
              <a:buFont typeface="Arial" panose="020B0604020202020204" pitchFamily="34" charset="0"/>
              <a:buChar char="•"/>
            </a:pPr>
            <a:r>
              <a:rPr lang="en-US" dirty="0"/>
              <a:t>SQL Server Managed Backups up to 30 days retention</a:t>
            </a:r>
          </a:p>
          <a:p>
            <a:pPr marL="457200" indent="-457200">
              <a:buFont typeface="Arial" panose="020B0604020202020204" pitchFamily="34" charset="0"/>
              <a:buChar char="•"/>
            </a:pPr>
            <a:r>
              <a:rPr lang="en-US" dirty="0"/>
              <a:t>SQL Server Managed Backups file backup is not supported </a:t>
            </a:r>
          </a:p>
          <a:p>
            <a:pPr marL="457200" indent="-457200">
              <a:buFont typeface="Arial" panose="020B0604020202020204" pitchFamily="34" charset="0"/>
              <a:buChar char="•"/>
            </a:pPr>
            <a:r>
              <a:rPr lang="en-US" dirty="0"/>
              <a:t>SQL Server Managed Backups and Backup to URL</a:t>
            </a:r>
          </a:p>
          <a:p>
            <a:pPr marL="914400" lvl="1" indent="-457200">
              <a:buFont typeface="Arial" panose="020B0604020202020204" pitchFamily="34" charset="0"/>
              <a:buChar char="•"/>
            </a:pPr>
            <a:r>
              <a:rPr lang="en-US" dirty="0"/>
              <a:t>Maximize size of block blob is 200 gig</a:t>
            </a:r>
          </a:p>
          <a:p>
            <a:pPr marL="914400" lvl="1" indent="-457200">
              <a:buFont typeface="Arial" panose="020B0604020202020204" pitchFamily="34" charset="0"/>
              <a:buChar char="•"/>
            </a:pPr>
            <a:r>
              <a:rPr lang="en-US" dirty="0"/>
              <a:t>12 TB Max for Managed Backup / 12.8 TB Max for URL</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a:p>
            <a:endParaRPr lang="en-US" dirty="0"/>
          </a:p>
        </p:txBody>
      </p:sp>
      <p:pic>
        <p:nvPicPr>
          <p:cNvPr id="4" name="Picture 3">
            <a:extLst>
              <a:ext uri="{FF2B5EF4-FFF2-40B4-BE49-F238E27FC236}">
                <a16:creationId xmlns:a16="http://schemas.microsoft.com/office/drawing/2014/main" id="{F571650B-3D05-8F50-3355-830BBA4E74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191000"/>
            <a:ext cx="2209800" cy="2209800"/>
          </a:xfrm>
          <a:prstGeom prst="rect">
            <a:avLst/>
          </a:prstGeom>
        </p:spPr>
      </p:pic>
      <p:pic>
        <p:nvPicPr>
          <p:cNvPr id="6" name="Picture 5">
            <a:extLst>
              <a:ext uri="{FF2B5EF4-FFF2-40B4-BE49-F238E27FC236}">
                <a16:creationId xmlns:a16="http://schemas.microsoft.com/office/drawing/2014/main" id="{5F38BC67-500A-7B20-67EF-86799DF20C45}"/>
              </a:ext>
            </a:extLst>
          </p:cNvPr>
          <p:cNvPicPr>
            <a:picLocks noChangeAspect="1"/>
          </p:cNvPicPr>
          <p:nvPr/>
        </p:nvPicPr>
        <p:blipFill>
          <a:blip r:embed="rId4"/>
          <a:stretch>
            <a:fillRect/>
          </a:stretch>
        </p:blipFill>
        <p:spPr>
          <a:xfrm>
            <a:off x="8587018" y="4338999"/>
            <a:ext cx="3019765" cy="1913801"/>
          </a:xfrm>
          <a:prstGeom prst="rect">
            <a:avLst/>
          </a:prstGeom>
        </p:spPr>
      </p:pic>
    </p:spTree>
    <p:extLst>
      <p:ext uri="{BB962C8B-B14F-4D97-AF65-F5344CB8AC3E}">
        <p14:creationId xmlns:p14="http://schemas.microsoft.com/office/powerpoint/2010/main" val="21990099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121715"/>
            <a:ext cx="9699326" cy="498598"/>
          </a:xfrm>
        </p:spPr>
        <p:txBody>
          <a:bodyPr/>
          <a:lstStyle/>
          <a:p>
            <a:r>
              <a:rPr lang="en-US" dirty="0"/>
              <a:t>Demo: Restore Managed Backup from URL</a:t>
            </a:r>
          </a:p>
        </p:txBody>
      </p:sp>
    </p:spTree>
    <p:extLst>
      <p:ext uri="{BB962C8B-B14F-4D97-AF65-F5344CB8AC3E}">
        <p14:creationId xmlns:p14="http://schemas.microsoft.com/office/powerpoint/2010/main" val="143632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Server on VM (Nuance's)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845675" cy="4493538"/>
          </a:xfrm>
        </p:spPr>
        <p:txBody>
          <a:bodyPr/>
          <a:lstStyle/>
          <a:p>
            <a:pPr marL="457200" indent="-457200">
              <a:buFont typeface="Arial" panose="020B0604020202020204" pitchFamily="34" charset="0"/>
              <a:buChar char="•"/>
            </a:pPr>
            <a:r>
              <a:rPr lang="en-US" dirty="0"/>
              <a:t>Azure Backup for SQL Server</a:t>
            </a:r>
          </a:p>
          <a:p>
            <a:pPr marL="914400" lvl="1" indent="-457200">
              <a:buFont typeface="Arial" panose="020B0604020202020204" pitchFamily="34" charset="0"/>
              <a:buChar char="•"/>
            </a:pPr>
            <a:r>
              <a:rPr lang="en-US" dirty="0"/>
              <a:t>Max 2000 database per vault</a:t>
            </a:r>
          </a:p>
          <a:p>
            <a:pPr marL="914400" lvl="1" indent="-457200">
              <a:buFont typeface="Arial" panose="020B0604020202020204" pitchFamily="34" charset="0"/>
              <a:buChar char="•"/>
            </a:pPr>
            <a:r>
              <a:rPr lang="en-US" dirty="0"/>
              <a:t>Database max size support 6 TB</a:t>
            </a:r>
          </a:p>
          <a:p>
            <a:pPr marL="914400" lvl="1" indent="-457200">
              <a:buFont typeface="Arial" panose="020B0604020202020204" pitchFamily="34" charset="0"/>
              <a:buChar char="•"/>
            </a:pPr>
            <a:r>
              <a:rPr lang="en-US" dirty="0"/>
              <a:t>Max 1000 files per database </a:t>
            </a:r>
          </a:p>
          <a:p>
            <a:pPr marL="914400" lvl="1" indent="-457200">
              <a:buFont typeface="Arial" panose="020B0604020202020204" pitchFamily="34" charset="0"/>
              <a:buChar char="•"/>
            </a:pPr>
            <a:r>
              <a:rPr lang="en-US" dirty="0"/>
              <a:t>Disable log backups if using log shipping</a:t>
            </a:r>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a:p>
            <a:endParaRPr lang="en-US" dirty="0"/>
          </a:p>
        </p:txBody>
      </p:sp>
      <p:pic>
        <p:nvPicPr>
          <p:cNvPr id="5" name="Picture 4">
            <a:extLst>
              <a:ext uri="{FF2B5EF4-FFF2-40B4-BE49-F238E27FC236}">
                <a16:creationId xmlns:a16="http://schemas.microsoft.com/office/drawing/2014/main" id="{3C5DF184-E87E-5E0A-CB07-C6DF557959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4156884"/>
            <a:ext cx="5364018" cy="2375280"/>
          </a:xfrm>
          <a:prstGeom prst="rect">
            <a:avLst/>
          </a:prstGeom>
        </p:spPr>
      </p:pic>
      <p:pic>
        <p:nvPicPr>
          <p:cNvPr id="7" name="Picture 6">
            <a:extLst>
              <a:ext uri="{FF2B5EF4-FFF2-40B4-BE49-F238E27FC236}">
                <a16:creationId xmlns:a16="http://schemas.microsoft.com/office/drawing/2014/main" id="{5E9012CA-0FE7-F139-79AE-0CA216AD55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1474" y="1844675"/>
            <a:ext cx="3645309" cy="4227545"/>
          </a:xfrm>
          <a:prstGeom prst="rect">
            <a:avLst/>
          </a:prstGeom>
        </p:spPr>
      </p:pic>
    </p:spTree>
    <p:extLst>
      <p:ext uri="{BB962C8B-B14F-4D97-AF65-F5344CB8AC3E}">
        <p14:creationId xmlns:p14="http://schemas.microsoft.com/office/powerpoint/2010/main" val="41417894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121715"/>
            <a:ext cx="9699326" cy="498598"/>
          </a:xfrm>
        </p:spPr>
        <p:txBody>
          <a:bodyPr/>
          <a:lstStyle/>
          <a:p>
            <a:r>
              <a:rPr lang="en-US" dirty="0"/>
              <a:t>Demo: Examine Backup for SQL Server</a:t>
            </a:r>
          </a:p>
        </p:txBody>
      </p:sp>
    </p:spTree>
    <p:extLst>
      <p:ext uri="{BB962C8B-B14F-4D97-AF65-F5344CB8AC3E}">
        <p14:creationId xmlns:p14="http://schemas.microsoft.com/office/powerpoint/2010/main" val="426273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599015"/>
            <a:ext cx="6873875" cy="3237809"/>
          </a:xfrm>
        </p:spPr>
        <p:txBody>
          <a:bodyPr/>
          <a:lstStyle/>
          <a:p>
            <a:pPr marL="457200" indent="-457200">
              <a:buFont typeface="Arial" panose="020B0604020202020204" pitchFamily="34" charset="0"/>
              <a:buChar char="•"/>
            </a:pPr>
            <a:r>
              <a:rPr lang="en-US" dirty="0"/>
              <a:t>Azure SQL DB</a:t>
            </a:r>
          </a:p>
          <a:p>
            <a:pPr marL="914400" lvl="1" indent="-457200">
              <a:buFont typeface="Arial" panose="020B0604020202020204" pitchFamily="34" charset="0"/>
              <a:buChar char="•"/>
            </a:pPr>
            <a:r>
              <a:rPr lang="en-US" dirty="0"/>
              <a:t>Database backup retention</a:t>
            </a:r>
          </a:p>
          <a:p>
            <a:pPr marL="1114425" lvl="2" indent="-457200">
              <a:buFont typeface="Arial" panose="020B0604020202020204" pitchFamily="34" charset="0"/>
              <a:buChar char="•"/>
            </a:pPr>
            <a:r>
              <a:rPr lang="en-US" dirty="0"/>
              <a:t>Up to 35 days </a:t>
            </a:r>
          </a:p>
          <a:p>
            <a:pPr marL="1114425" lvl="2" indent="-457200">
              <a:buFont typeface="Arial" panose="020B0604020202020204" pitchFamily="34" charset="0"/>
              <a:buChar char="•"/>
            </a:pPr>
            <a:r>
              <a:rPr lang="en-US" dirty="0"/>
              <a:t>Beyond that must use Long Term Retention</a:t>
            </a:r>
          </a:p>
          <a:p>
            <a:pPr marL="914400" lvl="1" indent="-457200">
              <a:buFont typeface="Arial" panose="020B0604020202020204" pitchFamily="34" charset="0"/>
              <a:buChar char="•"/>
            </a:pPr>
            <a:r>
              <a:rPr lang="en-US" dirty="0"/>
              <a:t>Can’t manually backup? </a:t>
            </a:r>
          </a:p>
          <a:p>
            <a:pPr marL="914400" lvl="1" indent="-457200">
              <a:buFont typeface="Arial" panose="020B0604020202020204" pitchFamily="34" charset="0"/>
              <a:buChar char="•"/>
            </a:pPr>
            <a:r>
              <a:rPr lang="en-US" dirty="0"/>
              <a:t>Can’t use native backup to recover</a:t>
            </a:r>
          </a:p>
          <a:p>
            <a:pPr marL="914400" lvl="1" indent="-457200">
              <a:buFont typeface="Arial" panose="020B0604020202020204" pitchFamily="34" charset="0"/>
              <a:buChar char="•"/>
            </a:pPr>
            <a:r>
              <a:rPr lang="en-US" dirty="0"/>
              <a:t>Can’t restore over existing DB (Replace)</a:t>
            </a:r>
          </a:p>
          <a:p>
            <a:pPr marL="914400" lvl="1" indent="-457200">
              <a:buFont typeface="Arial" panose="020B0604020202020204" pitchFamily="34" charset="0"/>
              <a:buChar char="•"/>
            </a:pPr>
            <a:r>
              <a:rPr lang="en-US" dirty="0"/>
              <a:t>We can use tools to extract Schema, Data or Both</a:t>
            </a:r>
          </a:p>
          <a:p>
            <a:pPr marL="914400" lvl="1" indent="-457200">
              <a:buFont typeface="Arial" panose="020B0604020202020204" pitchFamily="34" charset="0"/>
              <a:buChar char="•"/>
            </a:pPr>
            <a:r>
              <a:rPr lang="en-US" dirty="0"/>
              <a:t>Can examine backups via DMVs but no </a:t>
            </a:r>
            <a:r>
              <a:rPr lang="en-US"/>
              <a:t>OOB alerting</a:t>
            </a:r>
            <a:endParaRPr lang="en-US" dirty="0"/>
          </a:p>
        </p:txBody>
      </p:sp>
      <p:pic>
        <p:nvPicPr>
          <p:cNvPr id="4" name="Picture 3">
            <a:extLst>
              <a:ext uri="{FF2B5EF4-FFF2-40B4-BE49-F238E27FC236}">
                <a16:creationId xmlns:a16="http://schemas.microsoft.com/office/drawing/2014/main" id="{91F3E108-04BC-20E0-18F2-33FD6B9201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1375" y="1844675"/>
            <a:ext cx="4654131" cy="2652671"/>
          </a:xfrm>
          <a:prstGeom prst="rect">
            <a:avLst/>
          </a:prstGeom>
        </p:spPr>
      </p:pic>
      <p:pic>
        <p:nvPicPr>
          <p:cNvPr id="6" name="Picture 5">
            <a:extLst>
              <a:ext uri="{FF2B5EF4-FFF2-40B4-BE49-F238E27FC236}">
                <a16:creationId xmlns:a16="http://schemas.microsoft.com/office/drawing/2014/main" id="{46734FE1-BCE4-1BAE-167B-27A24B6925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4200" y="4994814"/>
            <a:ext cx="6226033" cy="1491132"/>
          </a:xfrm>
          <a:prstGeom prst="rect">
            <a:avLst/>
          </a:prstGeom>
        </p:spPr>
      </p:pic>
    </p:spTree>
    <p:extLst>
      <p:ext uri="{BB962C8B-B14F-4D97-AF65-F5344CB8AC3E}">
        <p14:creationId xmlns:p14="http://schemas.microsoft.com/office/powerpoint/2010/main" val="14600030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dirty="0">
                <a:latin typeface="Segoe UI Semilight" panose="020B0402040204020203" pitchFamily="34" charset="0"/>
                <a:ea typeface="+mn-ea"/>
                <a:cs typeface="Segoe UI Semilight" panose="020B0402040204020203" pitchFamily="34" charset="0"/>
              </a:rPr>
              <a:t>Daniel Taylor, Microsoft </a:t>
            </a: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a:lstStyle/>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Sr. Azure FastTrack CXP Engineer</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Started as Sybase ASE / IQ DBA</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SQL Server 2000 and beyond</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Proud Geek, Video Gamer, and lover of the mountains</a:t>
            </a:r>
          </a:p>
          <a:p>
            <a:pPr marL="457200" indent="-45720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592992" cy="1326182"/>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Semilight" panose="020B0402040204020203" pitchFamily="34" charset="0"/>
                <a:cs typeface="Segoe UI Semilight" panose="020B0402040204020203" pitchFamily="34" charset="0"/>
              </a:rPr>
              <a:t>@dbabulldog</a:t>
            </a:r>
          </a:p>
          <a:p>
            <a:r>
              <a:rPr lang="en-US" sz="2400" dirty="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datay@microsoft.com</a:t>
            </a:r>
            <a:endParaRPr lang="en-US" sz="2400" dirty="0">
              <a:latin typeface="Segoe UI Semilight" panose="020B0402040204020203" pitchFamily="34" charset="0"/>
              <a:cs typeface="Segoe UI Semilight" panose="020B0402040204020203" pitchFamily="34" charset="0"/>
            </a:endParaRPr>
          </a:p>
          <a:p>
            <a:endParaRPr lang="en-US" sz="2400" dirty="0">
              <a:latin typeface="Segoe UI Semilight" panose="020B0402040204020203" pitchFamily="34" charset="0"/>
              <a:cs typeface="Segoe UI Semilight" panose="020B0402040204020203" pitchFamily="34" charset="0"/>
            </a:endParaRPr>
          </a:p>
          <a:p>
            <a:r>
              <a:rPr lang="en-US" sz="1400" dirty="0"/>
              <a:t>https://github.com/TalesFromTheField/Team-Presentation/tree/9eaea80a0695c0aebde833aa14ef817f85133a0c/2023_Future_Data_Driven_Summit/DanTaylor_BackupRecoveryNaunces</a:t>
            </a:r>
          </a:p>
        </p:txBody>
      </p:sp>
      <p:pic>
        <p:nvPicPr>
          <p:cNvPr id="3" name="Picture 2">
            <a:extLst>
              <a:ext uri="{FF2B5EF4-FFF2-40B4-BE49-F238E27FC236}">
                <a16:creationId xmlns:a16="http://schemas.microsoft.com/office/drawing/2014/main" id="{071DB428-2C1D-E8BC-5958-9EF202D23D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62113" y="1746837"/>
            <a:ext cx="1905000" cy="1905000"/>
          </a:xfrm>
          <a:prstGeom prst="rect">
            <a:avLst/>
          </a:prstGeom>
        </p:spPr>
      </p:pic>
    </p:spTree>
    <p:extLst>
      <p:ext uri="{BB962C8B-B14F-4D97-AF65-F5344CB8AC3E}">
        <p14:creationId xmlns:p14="http://schemas.microsoft.com/office/powerpoint/2010/main" val="30020957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Azure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245475" cy="3902607"/>
          </a:xfrm>
        </p:spPr>
        <p:txBody>
          <a:bodyPr/>
          <a:lstStyle/>
          <a:p>
            <a:pPr marL="457200" indent="-457200">
              <a:buFont typeface="Arial" panose="020B0604020202020204" pitchFamily="34" charset="0"/>
              <a:buChar char="•"/>
            </a:pPr>
            <a:r>
              <a:rPr lang="en-US" dirty="0"/>
              <a:t>Azure Managed Instance </a:t>
            </a:r>
          </a:p>
          <a:p>
            <a:pPr marL="914400" lvl="1" indent="-457200">
              <a:buFont typeface="Arial" panose="020B0604020202020204" pitchFamily="34" charset="0"/>
              <a:buChar char="•"/>
            </a:pPr>
            <a:r>
              <a:rPr lang="en-US" dirty="0"/>
              <a:t>Database backup retention</a:t>
            </a:r>
          </a:p>
          <a:p>
            <a:pPr marL="1114425" lvl="2" indent="-457200">
              <a:buFont typeface="Arial" panose="020B0604020202020204" pitchFamily="34" charset="0"/>
              <a:buChar char="•"/>
            </a:pPr>
            <a:r>
              <a:rPr lang="en-US" dirty="0"/>
              <a:t>Up to 35 days </a:t>
            </a:r>
          </a:p>
          <a:p>
            <a:pPr marL="1114425" lvl="2" indent="-457200">
              <a:buFont typeface="Arial" panose="020B0604020202020204" pitchFamily="34" charset="0"/>
              <a:buChar char="•"/>
            </a:pPr>
            <a:r>
              <a:rPr lang="en-US" dirty="0"/>
              <a:t>Beyond that must use Long Term Retention</a:t>
            </a:r>
          </a:p>
          <a:p>
            <a:pPr marL="914400" lvl="1" indent="-457200">
              <a:buFont typeface="Arial" panose="020B0604020202020204" pitchFamily="34" charset="0"/>
              <a:buChar char="•"/>
            </a:pPr>
            <a:r>
              <a:rPr lang="en-US" dirty="0"/>
              <a:t>Can’t restore over existing DB (Replace)</a:t>
            </a:r>
          </a:p>
          <a:p>
            <a:pPr marL="914400" lvl="1" indent="-457200">
              <a:buFont typeface="Arial" panose="020B0604020202020204" pitchFamily="34" charset="0"/>
              <a:buChar char="•"/>
            </a:pPr>
            <a:r>
              <a:rPr lang="en-US" dirty="0"/>
              <a:t>Can manually backup database (copy only, TDE)</a:t>
            </a:r>
          </a:p>
          <a:p>
            <a:pPr marL="914400" lvl="1" indent="-457200">
              <a:buFont typeface="Arial" panose="020B0604020202020204" pitchFamily="34" charset="0"/>
              <a:buChar char="•"/>
            </a:pPr>
            <a:r>
              <a:rPr lang="en-US" dirty="0"/>
              <a:t>Can manually restore from backup (Full only)</a:t>
            </a:r>
          </a:p>
          <a:p>
            <a:pPr marL="914400" lvl="1" indent="-457200">
              <a:buFont typeface="Arial" panose="020B0604020202020204" pitchFamily="34" charset="0"/>
              <a:buChar char="•"/>
            </a:pPr>
            <a:r>
              <a:rPr lang="en-US" dirty="0"/>
              <a:t>Can examine backups via DMVs but no OOB alerting</a:t>
            </a:r>
          </a:p>
          <a:p>
            <a:endParaRPr lang="en-US" dirty="0"/>
          </a:p>
          <a:p>
            <a:endParaRPr lang="en-US" dirty="0"/>
          </a:p>
        </p:txBody>
      </p:sp>
      <p:pic>
        <p:nvPicPr>
          <p:cNvPr id="4" name="Picture 3">
            <a:extLst>
              <a:ext uri="{FF2B5EF4-FFF2-40B4-BE49-F238E27FC236}">
                <a16:creationId xmlns:a16="http://schemas.microsoft.com/office/drawing/2014/main" id="{EA9B4CF9-7B59-A816-B277-6BA95A6859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2431" y="1844675"/>
            <a:ext cx="4633451" cy="2611474"/>
          </a:xfrm>
          <a:prstGeom prst="rect">
            <a:avLst/>
          </a:prstGeom>
        </p:spPr>
      </p:pic>
    </p:spTree>
    <p:extLst>
      <p:ext uri="{BB962C8B-B14F-4D97-AF65-F5344CB8AC3E}">
        <p14:creationId xmlns:p14="http://schemas.microsoft.com/office/powerpoint/2010/main" val="39368544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075038"/>
            <a:ext cx="9699326" cy="545275"/>
          </a:xfrm>
        </p:spPr>
        <p:txBody>
          <a:bodyPr/>
          <a:lstStyle/>
          <a:p>
            <a:r>
              <a:rPr lang="en-US" dirty="0"/>
              <a:t>Demo: Backup to URL from Managed Instance</a:t>
            </a:r>
          </a:p>
        </p:txBody>
      </p:sp>
    </p:spTree>
    <p:extLst>
      <p:ext uri="{BB962C8B-B14F-4D97-AF65-F5344CB8AC3E}">
        <p14:creationId xmlns:p14="http://schemas.microsoft.com/office/powerpoint/2010/main" val="26223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634377" y="3121715"/>
            <a:ext cx="9699326" cy="498598"/>
          </a:xfrm>
        </p:spPr>
        <p:txBody>
          <a:bodyPr/>
          <a:lstStyle/>
          <a:p>
            <a:r>
              <a:rPr lang="en-US" dirty="0"/>
              <a:t>Demo: Restore Managed Instance Database</a:t>
            </a:r>
          </a:p>
        </p:txBody>
      </p:sp>
    </p:spTree>
    <p:extLst>
      <p:ext uri="{BB962C8B-B14F-4D97-AF65-F5344CB8AC3E}">
        <p14:creationId xmlns:p14="http://schemas.microsoft.com/office/powerpoint/2010/main" val="81122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Hyperscale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245475" cy="3976473"/>
          </a:xfrm>
        </p:spPr>
        <p:txBody>
          <a:bodyPr/>
          <a:lstStyle/>
          <a:p>
            <a:pPr marL="457200" indent="-457200">
              <a:buFont typeface="Arial" panose="020B0604020202020204" pitchFamily="34" charset="0"/>
              <a:buChar char="•"/>
            </a:pPr>
            <a:r>
              <a:rPr lang="en-US" dirty="0"/>
              <a:t>Azure SQL DB Hyperscale </a:t>
            </a:r>
          </a:p>
          <a:p>
            <a:pPr marL="914400" lvl="1" indent="-457200">
              <a:buFont typeface="Arial" panose="020B0604020202020204" pitchFamily="34" charset="0"/>
              <a:buChar char="•"/>
            </a:pPr>
            <a:r>
              <a:rPr lang="en-US" dirty="0"/>
              <a:t>Backups</a:t>
            </a:r>
          </a:p>
          <a:p>
            <a:pPr marL="1114425" lvl="2" indent="-457200">
              <a:buFont typeface="Arial" panose="020B0604020202020204" pitchFamily="34" charset="0"/>
              <a:buChar char="•"/>
            </a:pPr>
            <a:r>
              <a:rPr lang="en-US" dirty="0"/>
              <a:t>Regular snapshots taken of the data files</a:t>
            </a:r>
          </a:p>
          <a:p>
            <a:pPr marL="1114425" lvl="2" indent="-457200">
              <a:buFont typeface="Arial" panose="020B0604020202020204" pitchFamily="34" charset="0"/>
              <a:buChar char="•"/>
            </a:pPr>
            <a:r>
              <a:rPr lang="en-US" dirty="0"/>
              <a:t>Push down backups to storage layer </a:t>
            </a:r>
          </a:p>
          <a:p>
            <a:pPr marL="1114425" lvl="2" indent="-457200">
              <a:buFont typeface="Arial" panose="020B0604020202020204" pitchFamily="34" charset="0"/>
              <a:buChar char="•"/>
            </a:pPr>
            <a:r>
              <a:rPr lang="en-US" dirty="0"/>
              <a:t>Default short-term 7 days </a:t>
            </a:r>
            <a:r>
              <a:rPr lang="en-US"/>
              <a:t>( Now GA </a:t>
            </a:r>
            <a:r>
              <a:rPr lang="en-US" dirty="0"/>
              <a:t>up to 35 days)</a:t>
            </a:r>
          </a:p>
          <a:p>
            <a:pPr marL="1114425" lvl="2" indent="-457200">
              <a:buFont typeface="Arial" panose="020B0604020202020204" pitchFamily="34" charset="0"/>
              <a:buChar char="•"/>
            </a:pPr>
            <a:r>
              <a:rPr lang="en-US" dirty="0"/>
              <a:t>Long-term backup retention (Now GA)</a:t>
            </a:r>
          </a:p>
          <a:p>
            <a:pPr marL="914400" lvl="1" indent="-457200">
              <a:buFont typeface="Arial" panose="020B0604020202020204" pitchFamily="34" charset="0"/>
              <a:buChar char="•"/>
            </a:pPr>
            <a:r>
              <a:rPr lang="en-US" dirty="0"/>
              <a:t>Restore to any point in times within retention policy</a:t>
            </a:r>
          </a:p>
          <a:p>
            <a:pPr marL="1114425" lvl="2" indent="-457200">
              <a:buFont typeface="Arial" panose="020B0604020202020204" pitchFamily="34" charset="0"/>
              <a:buChar char="•"/>
            </a:pPr>
            <a:r>
              <a:rPr lang="en-US" dirty="0"/>
              <a:t>Reverting to applicable file snapshots</a:t>
            </a:r>
          </a:p>
          <a:p>
            <a:pPr marL="1114425" lvl="2" indent="-457200">
              <a:buFont typeface="Arial" panose="020B0604020202020204" pitchFamily="34" charset="0"/>
              <a:buChar char="•"/>
            </a:pPr>
            <a:r>
              <a:rPr lang="en-US" dirty="0"/>
              <a:t>Applying transaction logs to make restored DB transactionally consistent</a:t>
            </a:r>
          </a:p>
          <a:p>
            <a:endParaRPr lang="en-US" dirty="0"/>
          </a:p>
          <a:p>
            <a:endParaRPr lang="en-US" dirty="0"/>
          </a:p>
        </p:txBody>
      </p:sp>
    </p:spTree>
    <p:extLst>
      <p:ext uri="{BB962C8B-B14F-4D97-AF65-F5344CB8AC3E}">
        <p14:creationId xmlns:p14="http://schemas.microsoft.com/office/powerpoint/2010/main" val="12301972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nuances LTR</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488951" y="1844675"/>
            <a:ext cx="6483350" cy="5182957"/>
          </a:xfrm>
        </p:spPr>
        <p:txBody>
          <a:bodyPr/>
          <a:lstStyle/>
          <a:p>
            <a:pPr marL="457200" indent="-457200">
              <a:buFont typeface="Arial" panose="020B0604020202020204" pitchFamily="34" charset="0"/>
              <a:buChar char="•"/>
            </a:pPr>
            <a:r>
              <a:rPr lang="en-US" dirty="0"/>
              <a:t>Let’s talk about Long Term Retention </a:t>
            </a:r>
          </a:p>
          <a:p>
            <a:pPr marL="914400" lvl="1" indent="-457200">
              <a:buFont typeface="Arial" panose="020B0604020202020204" pitchFamily="34" charset="0"/>
              <a:buChar char="•"/>
            </a:pPr>
            <a:r>
              <a:rPr lang="en-US" dirty="0"/>
              <a:t>Required if you want to keep backups more than 35 days</a:t>
            </a:r>
          </a:p>
          <a:p>
            <a:pPr marL="914400" lvl="1" indent="-457200">
              <a:buFont typeface="Arial" panose="020B0604020202020204" pitchFamily="34" charset="0"/>
              <a:buChar char="•"/>
            </a:pPr>
            <a:r>
              <a:rPr lang="en-US" dirty="0"/>
              <a:t>Requires Azure Blob Storage </a:t>
            </a:r>
          </a:p>
          <a:p>
            <a:pPr marL="914400" lvl="1" indent="-457200">
              <a:buFont typeface="Arial" panose="020B0604020202020204" pitchFamily="34" charset="0"/>
              <a:buChar char="•"/>
            </a:pPr>
            <a:r>
              <a:rPr lang="en-US" dirty="0"/>
              <a:t>Store for up to 10 years</a:t>
            </a:r>
          </a:p>
          <a:p>
            <a:pPr marL="914400" lvl="1" indent="-457200">
              <a:buFont typeface="Arial" panose="020B0604020202020204" pitchFamily="34" charset="0"/>
              <a:buChar char="•"/>
            </a:pPr>
            <a:r>
              <a:rPr lang="en-US" dirty="0"/>
              <a:t>Background job so no impact on Database performance</a:t>
            </a:r>
          </a:p>
          <a:p>
            <a:pPr marL="914400" lvl="1" indent="-457200">
              <a:buFont typeface="Arial" panose="020B0604020202020204" pitchFamily="34" charset="0"/>
              <a:buChar char="•"/>
            </a:pPr>
            <a:r>
              <a:rPr lang="en-US" dirty="0"/>
              <a:t> Four parameters: </a:t>
            </a:r>
          </a:p>
          <a:p>
            <a:pPr marL="1114425" lvl="2" indent="-457200">
              <a:buFont typeface="Arial" panose="020B0604020202020204" pitchFamily="34" charset="0"/>
              <a:buChar char="•"/>
            </a:pPr>
            <a:r>
              <a:rPr lang="en-US" dirty="0"/>
              <a:t>weekly backup retention (W) </a:t>
            </a:r>
          </a:p>
          <a:p>
            <a:pPr marL="1114425" lvl="2" indent="-457200">
              <a:buFont typeface="Arial" panose="020B0604020202020204" pitchFamily="34" charset="0"/>
              <a:buChar char="•"/>
            </a:pPr>
            <a:r>
              <a:rPr lang="en-US" dirty="0"/>
              <a:t>monthly backup retention (M)</a:t>
            </a:r>
          </a:p>
          <a:p>
            <a:pPr marL="1114425" lvl="2" indent="-457200">
              <a:buFont typeface="Arial" panose="020B0604020202020204" pitchFamily="34" charset="0"/>
              <a:buChar char="•"/>
            </a:pPr>
            <a:r>
              <a:rPr lang="en-US" dirty="0"/>
              <a:t>yearly backup retention (Y), and week of year (WeekOfYear)</a:t>
            </a:r>
          </a:p>
          <a:p>
            <a:pPr marL="914400" lvl="1" indent="-457200">
              <a:buFont typeface="Arial" panose="020B0604020202020204" pitchFamily="34" charset="0"/>
              <a:buChar char="•"/>
            </a:pPr>
            <a:r>
              <a:rPr lang="en-US" dirty="0"/>
              <a:t>Scheduling COPY_ONLY backups an option (MI)</a:t>
            </a:r>
          </a:p>
          <a:p>
            <a:endParaRPr lang="en-US" dirty="0"/>
          </a:p>
          <a:p>
            <a:endParaRPr lang="en-US" dirty="0"/>
          </a:p>
        </p:txBody>
      </p:sp>
      <p:pic>
        <p:nvPicPr>
          <p:cNvPr id="5" name="Picture 4">
            <a:extLst>
              <a:ext uri="{FF2B5EF4-FFF2-40B4-BE49-F238E27FC236}">
                <a16:creationId xmlns:a16="http://schemas.microsoft.com/office/drawing/2014/main" id="{BA96A41C-F7FD-86CB-6988-8AD3D4DE16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9395" y="1844675"/>
            <a:ext cx="4998486" cy="2508250"/>
          </a:xfrm>
          <a:prstGeom prst="rect">
            <a:avLst/>
          </a:prstGeom>
        </p:spPr>
      </p:pic>
    </p:spTree>
    <p:extLst>
      <p:ext uri="{BB962C8B-B14F-4D97-AF65-F5344CB8AC3E}">
        <p14:creationId xmlns:p14="http://schemas.microsoft.com/office/powerpoint/2010/main" val="9999793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Things we can do to prepare</a:t>
            </a:r>
          </a:p>
        </p:txBody>
      </p:sp>
    </p:spTree>
    <p:extLst>
      <p:ext uri="{BB962C8B-B14F-4D97-AF65-F5344CB8AC3E}">
        <p14:creationId xmlns:p14="http://schemas.microsoft.com/office/powerpoint/2010/main" val="1554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Things we can do to prepare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199" y="1844675"/>
            <a:ext cx="8493125" cy="3237809"/>
          </a:xfrm>
        </p:spPr>
        <p:txBody>
          <a:bodyPr/>
          <a:lstStyle/>
          <a:p>
            <a:pPr marL="457200" indent="-457200">
              <a:buFont typeface="Arial" panose="020B0604020202020204" pitchFamily="34" charset="0"/>
              <a:buChar char="•"/>
            </a:pPr>
            <a:r>
              <a:rPr lang="en-US" dirty="0"/>
              <a:t>Dig deeper into the similarities and Nuances</a:t>
            </a:r>
          </a:p>
          <a:p>
            <a:pPr marL="457200" indent="-457200">
              <a:buFont typeface="Arial" panose="020B0604020202020204" pitchFamily="34" charset="0"/>
              <a:buChar char="•"/>
            </a:pPr>
            <a:r>
              <a:rPr lang="en-US" dirty="0"/>
              <a:t>Have recovery processes created and documented</a:t>
            </a:r>
          </a:p>
          <a:p>
            <a:pPr marL="457200" indent="-457200">
              <a:buFont typeface="Arial" panose="020B0604020202020204" pitchFamily="34" charset="0"/>
              <a:buChar char="•"/>
            </a:pPr>
            <a:r>
              <a:rPr lang="en-US" dirty="0"/>
              <a:t>Practice recovery of the databases</a:t>
            </a:r>
          </a:p>
          <a:p>
            <a:pPr marL="914400" lvl="1" indent="-457200">
              <a:buFont typeface="Arial" panose="020B0604020202020204" pitchFamily="34" charset="0"/>
              <a:buChar char="•"/>
            </a:pPr>
            <a:r>
              <a:rPr lang="en-US" dirty="0"/>
              <a:t>Validates documented process are correct</a:t>
            </a:r>
          </a:p>
          <a:p>
            <a:pPr marL="914400" lvl="1" indent="-457200">
              <a:buFont typeface="Arial" panose="020B0604020202020204" pitchFamily="34" charset="0"/>
              <a:buChar char="•"/>
            </a:pPr>
            <a:r>
              <a:rPr lang="en-US" dirty="0"/>
              <a:t>Validates that database backups are valid</a:t>
            </a:r>
          </a:p>
          <a:p>
            <a:endParaRPr lang="en-US" dirty="0"/>
          </a:p>
          <a:p>
            <a:endParaRPr lang="en-US" dirty="0"/>
          </a:p>
        </p:txBody>
      </p:sp>
    </p:spTree>
    <p:extLst>
      <p:ext uri="{BB962C8B-B14F-4D97-AF65-F5344CB8AC3E}">
        <p14:creationId xmlns:p14="http://schemas.microsoft.com/office/powerpoint/2010/main" val="26911921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dirty="0"/>
              <a:t>Where did our journey take us?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2499146"/>
          </a:xfrm>
        </p:spPr>
        <p:txBody>
          <a:bodyPr/>
          <a:lstStyle/>
          <a:p>
            <a:pPr marL="457200" indent="-457200">
              <a:buFont typeface="Arial" panose="020B0604020202020204" pitchFamily="34" charset="0"/>
              <a:buChar char="•"/>
            </a:pPr>
            <a:r>
              <a:rPr lang="en-US" dirty="0"/>
              <a:t>Solutions we will be examining</a:t>
            </a:r>
          </a:p>
          <a:p>
            <a:pPr marL="457200" indent="-457200">
              <a:buFont typeface="Arial" panose="020B0604020202020204" pitchFamily="34" charset="0"/>
              <a:buChar char="•"/>
            </a:pPr>
            <a:r>
              <a:rPr lang="en-US" dirty="0"/>
              <a:t>Backup &amp; Recovery similarities</a:t>
            </a:r>
          </a:p>
          <a:p>
            <a:pPr marL="457200" indent="-457200">
              <a:buFont typeface="Arial" panose="020B0604020202020204" pitchFamily="34" charset="0"/>
              <a:buChar char="•"/>
            </a:pPr>
            <a:r>
              <a:rPr lang="en-US" dirty="0"/>
              <a:t>Backup &amp; Recovery options &amp; nuances</a:t>
            </a:r>
          </a:p>
          <a:p>
            <a:pPr marL="457200" indent="-457200">
              <a:buFont typeface="Arial" panose="020B0604020202020204" pitchFamily="34" charset="0"/>
              <a:buChar char="•"/>
            </a:pPr>
            <a:r>
              <a:rPr lang="en-US" dirty="0"/>
              <a:t>Things we can do to prepare </a:t>
            </a:r>
          </a:p>
          <a:p>
            <a:endParaRPr lang="en-US" dirty="0"/>
          </a:p>
        </p:txBody>
      </p:sp>
      <p:pic>
        <p:nvPicPr>
          <p:cNvPr id="4" name="Picture 3">
            <a:extLst>
              <a:ext uri="{FF2B5EF4-FFF2-40B4-BE49-F238E27FC236}">
                <a16:creationId xmlns:a16="http://schemas.microsoft.com/office/drawing/2014/main" id="{03F0BE54-2A46-18CD-E484-77CDCEB030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7675" y="1844675"/>
            <a:ext cx="3535363" cy="2651522"/>
          </a:xfrm>
          <a:prstGeom prst="rect">
            <a:avLst/>
          </a:prstGeom>
        </p:spPr>
      </p:pic>
    </p:spTree>
    <p:extLst>
      <p:ext uri="{BB962C8B-B14F-4D97-AF65-F5344CB8AC3E}">
        <p14:creationId xmlns:p14="http://schemas.microsoft.com/office/powerpoint/2010/main" val="5736895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12457911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60BD-0F53-565D-6130-606FEE946E64}"/>
              </a:ext>
            </a:extLst>
          </p:cNvPr>
          <p:cNvSpPr>
            <a:spLocks noGrp="1"/>
          </p:cNvSpPr>
          <p:nvPr>
            <p:ph type="title"/>
          </p:nvPr>
        </p:nvSpPr>
        <p:spPr>
          <a:xfrm>
            <a:off x="585216" y="1936759"/>
            <a:ext cx="9144000" cy="498598"/>
          </a:xfrm>
        </p:spPr>
        <p:txBody>
          <a:bodyPr/>
          <a:lstStyle/>
          <a:p>
            <a:r>
              <a:rPr lang="en-US" dirty="0"/>
              <a:t>Questions ?</a:t>
            </a:r>
          </a:p>
        </p:txBody>
      </p:sp>
      <p:sp>
        <p:nvSpPr>
          <p:cNvPr id="4" name="Text Placeholder 3">
            <a:extLst>
              <a:ext uri="{FF2B5EF4-FFF2-40B4-BE49-F238E27FC236}">
                <a16:creationId xmlns:a16="http://schemas.microsoft.com/office/drawing/2014/main" id="{0746E6CD-C25F-87E7-2231-0FCAE8A9E784}"/>
              </a:ext>
            </a:extLst>
          </p:cNvPr>
          <p:cNvSpPr>
            <a:spLocks noGrp="1"/>
          </p:cNvSpPr>
          <p:nvPr>
            <p:ph type="body" sz="quarter" idx="12"/>
          </p:nvPr>
        </p:nvSpPr>
        <p:spPr>
          <a:xfrm>
            <a:off x="585216" y="585788"/>
            <a:ext cx="9144000" cy="553998"/>
          </a:xfrm>
        </p:spPr>
        <p:txBody>
          <a:bodyPr/>
          <a:lstStyle/>
          <a:p>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endParaRPr lang="en-US" dirty="0"/>
          </a:p>
        </p:txBody>
      </p:sp>
    </p:spTree>
    <p:extLst>
      <p:ext uri="{BB962C8B-B14F-4D97-AF65-F5344CB8AC3E}">
        <p14:creationId xmlns:p14="http://schemas.microsoft.com/office/powerpoint/2010/main" val="410866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41398286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159568" cy="2720745"/>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Automated Backups</a:t>
            </a:r>
          </a:p>
          <a:p>
            <a:pPr marL="1114425" lvl="2" indent="-457200">
              <a:buFont typeface="Arial" panose="020B0604020202020204" pitchFamily="34" charset="0"/>
              <a:buChar char="•"/>
            </a:pPr>
            <a:r>
              <a:rPr lang="en-US" dirty="0"/>
              <a:t>Weekly Full, Differential every 12 to 24 hours, Transaction Log backups every 10 minutes</a:t>
            </a:r>
          </a:p>
          <a:p>
            <a:pPr marL="1114425" lvl="2" indent="-457200">
              <a:buFont typeface="Arial" panose="020B0604020202020204" pitchFamily="34" charset="0"/>
              <a:buChar char="•"/>
            </a:pPr>
            <a:r>
              <a:rPr lang="en-US" dirty="0"/>
              <a:t>Default is to store backups geo-redundant to paired region (LRS,ZRS,GZRS)</a:t>
            </a:r>
          </a:p>
          <a:p>
            <a:pPr marL="1114425" lvl="2" indent="-457200">
              <a:buFont typeface="Arial" panose="020B0604020202020204" pitchFamily="34" charset="0"/>
              <a:buChar char="•"/>
            </a:pPr>
            <a:r>
              <a:rPr lang="en-US" b="0" i="0" dirty="0">
                <a:solidFill>
                  <a:srgbClr val="161616"/>
                </a:solidFill>
                <a:effectLst/>
                <a:latin typeface="Segoe UI" panose="020B0502040204020203" pitchFamily="34" charset="0"/>
              </a:rPr>
              <a:t>You can't change the schedule of backup jobs or disable them.</a:t>
            </a:r>
            <a:endParaRPr lang="en-US" dirty="0"/>
          </a:p>
          <a:p>
            <a:endParaRPr lang="en-US" dirty="0"/>
          </a:p>
          <a:p>
            <a:endParaRPr lang="en-US" dirty="0"/>
          </a:p>
        </p:txBody>
      </p:sp>
      <p:pic>
        <p:nvPicPr>
          <p:cNvPr id="4" name="Picture 3">
            <a:extLst>
              <a:ext uri="{FF2B5EF4-FFF2-40B4-BE49-F238E27FC236}">
                <a16:creationId xmlns:a16="http://schemas.microsoft.com/office/drawing/2014/main" id="{DA091D39-9138-878E-33ED-887C5C7D36A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4200" y="4182022"/>
            <a:ext cx="6359480" cy="1992636"/>
          </a:xfrm>
          <a:prstGeom prst="rect">
            <a:avLst/>
          </a:prstGeom>
        </p:spPr>
      </p:pic>
    </p:spTree>
    <p:extLst>
      <p:ext uri="{BB962C8B-B14F-4D97-AF65-F5344CB8AC3E}">
        <p14:creationId xmlns:p14="http://schemas.microsoft.com/office/powerpoint/2010/main" val="27163666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159568" cy="2425279"/>
          </a:xfrm>
        </p:spPr>
        <p:txBody>
          <a:bodyPr/>
          <a:lstStyle/>
          <a:p>
            <a:pPr marL="457200" indent="-457200">
              <a:buFont typeface="Arial" panose="020B0604020202020204" pitchFamily="34" charset="0"/>
              <a:buChar char="•"/>
            </a:pPr>
            <a:r>
              <a:rPr lang="en-US" dirty="0"/>
              <a:t>Recovery</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3"/>
              </a:rPr>
              <a:t>Restore an existing database to a point in time</a:t>
            </a:r>
            <a:r>
              <a:rPr lang="en-US" b="0" i="0" dirty="0">
                <a:solidFill>
                  <a:srgbClr val="161616"/>
                </a:solidFill>
                <a:effectLst/>
                <a:latin typeface="Segoe UI" panose="020B0502040204020203" pitchFamily="34" charset="0"/>
              </a:rPr>
              <a:t> </a:t>
            </a: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4"/>
              </a:rPr>
              <a:t>Restore a deleted database to a point in time</a:t>
            </a:r>
            <a:endParaRPr lang="en-US" u="none" strike="noStrike" dirty="0">
              <a:solidFill>
                <a:srgbClr val="161616"/>
              </a:solidFill>
              <a:latin typeface="Segoe UI" panose="020B0502040204020203" pitchFamily="34" charset="0"/>
            </a:endParaRP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5"/>
              </a:rPr>
              <a:t>Restore a database to another geographic region</a:t>
            </a:r>
            <a:endParaRPr lang="en-US" b="0" i="0" dirty="0">
              <a:solidFill>
                <a:srgbClr val="161616"/>
              </a:solidFill>
              <a:effectLst/>
              <a:latin typeface="Segoe UI" panose="020B0502040204020203" pitchFamily="34" charset="0"/>
            </a:endParaRPr>
          </a:p>
          <a:p>
            <a:pPr marL="914400" lvl="1" indent="-457200">
              <a:buFont typeface="Arial" panose="020B0604020202020204" pitchFamily="34" charset="0"/>
              <a:buChar char="•"/>
            </a:pPr>
            <a:r>
              <a:rPr lang="en-US" b="0" i="0" u="none" strike="noStrike" dirty="0">
                <a:effectLst/>
                <a:latin typeface="Segoe UI" panose="020B0502040204020203" pitchFamily="34" charset="0"/>
                <a:hlinkClick r:id="rId6"/>
              </a:rPr>
              <a:t>Restore a database from a specific long-term backup</a:t>
            </a:r>
            <a:r>
              <a:rPr lang="en-US" b="0" i="0" dirty="0">
                <a:solidFill>
                  <a:srgbClr val="161616"/>
                </a:solidFill>
                <a:effectLst/>
                <a:latin typeface="Segoe UI" panose="020B0502040204020203" pitchFamily="34" charset="0"/>
              </a:rPr>
              <a:t> </a:t>
            </a:r>
            <a:endParaRPr lang="en-US" dirty="0"/>
          </a:p>
          <a:p>
            <a:endParaRPr lang="en-US" dirty="0"/>
          </a:p>
        </p:txBody>
      </p:sp>
      <p:pic>
        <p:nvPicPr>
          <p:cNvPr id="6" name="Picture 5">
            <a:extLst>
              <a:ext uri="{FF2B5EF4-FFF2-40B4-BE49-F238E27FC236}">
                <a16:creationId xmlns:a16="http://schemas.microsoft.com/office/drawing/2014/main" id="{A47F12CA-337A-0807-D39A-94B00B86D7B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86972" y="1844675"/>
            <a:ext cx="4097193" cy="4139921"/>
          </a:xfrm>
          <a:prstGeom prst="rect">
            <a:avLst/>
          </a:prstGeom>
        </p:spPr>
      </p:pic>
    </p:spTree>
    <p:extLst>
      <p:ext uri="{BB962C8B-B14F-4D97-AF65-F5344CB8AC3E}">
        <p14:creationId xmlns:p14="http://schemas.microsoft.com/office/powerpoint/2010/main" val="16039009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a:xfrm>
            <a:off x="588263" y="487978"/>
            <a:ext cx="11018520" cy="492443"/>
          </a:xfrm>
        </p:spPr>
        <p:txBody>
          <a:bodyPr/>
          <a:lstStyle/>
          <a:p>
            <a:r>
              <a:rPr lang="en-US" sz="3200" dirty="0"/>
              <a:t>Our journey to understanding SQL Backup &amp; Recovery</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Solutions we will be examining</a:t>
            </a:r>
          </a:p>
          <a:p>
            <a:pPr marL="457200" indent="-457200">
              <a:buFont typeface="Arial" panose="020B0604020202020204" pitchFamily="34" charset="0"/>
              <a:buChar char="•"/>
            </a:pPr>
            <a:r>
              <a:rPr lang="en-US" dirty="0"/>
              <a:t>Backup &amp; Recovery similarities</a:t>
            </a:r>
          </a:p>
          <a:p>
            <a:pPr marL="457200" indent="-457200">
              <a:buFont typeface="Arial" panose="020B0604020202020204" pitchFamily="34" charset="0"/>
              <a:buChar char="•"/>
            </a:pPr>
            <a:r>
              <a:rPr lang="en-US" dirty="0"/>
              <a:t>Backup &amp; Recovery options &amp; nuances</a:t>
            </a:r>
          </a:p>
          <a:p>
            <a:pPr marL="457200" indent="-457200">
              <a:buFont typeface="Arial" panose="020B0604020202020204" pitchFamily="34" charset="0"/>
              <a:buChar char="•"/>
            </a:pPr>
            <a:r>
              <a:rPr lang="en-US" dirty="0"/>
              <a:t>Things we can do to prepare </a:t>
            </a:r>
          </a:p>
          <a:p>
            <a:endParaRPr lang="en-US" dirty="0"/>
          </a:p>
          <a:p>
            <a:endParaRPr lang="en-US" dirty="0"/>
          </a:p>
        </p:txBody>
      </p:sp>
      <p:pic>
        <p:nvPicPr>
          <p:cNvPr id="5" name="Picture 4">
            <a:extLst>
              <a:ext uri="{FF2B5EF4-FFF2-40B4-BE49-F238E27FC236}">
                <a16:creationId xmlns:a16="http://schemas.microsoft.com/office/drawing/2014/main" id="{F6A4D0B1-20BD-19BF-C11E-FC16C6FEBD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79038" y="1844675"/>
            <a:ext cx="1524000" cy="2028825"/>
          </a:xfrm>
          <a:prstGeom prst="rect">
            <a:avLst/>
          </a:prstGeom>
        </p:spPr>
      </p:pic>
    </p:spTree>
    <p:extLst>
      <p:ext uri="{BB962C8B-B14F-4D97-AF65-F5344CB8AC3E}">
        <p14:creationId xmlns:p14="http://schemas.microsoft.com/office/powerpoint/2010/main" val="1513639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Solutions we will be examining</a:t>
            </a:r>
          </a:p>
        </p:txBody>
      </p:sp>
    </p:spTree>
    <p:extLst>
      <p:ext uri="{BB962C8B-B14F-4D97-AF65-F5344CB8AC3E}">
        <p14:creationId xmlns:p14="http://schemas.microsoft.com/office/powerpoint/2010/main" val="18758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Solutions we will be examining</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5857369" cy="3090077"/>
          </a:xfrm>
        </p:spPr>
        <p:txBody>
          <a:bodyPr/>
          <a:lstStyle/>
          <a:p>
            <a:pPr marL="457200" indent="-457200">
              <a:buFont typeface="Arial" panose="020B0604020202020204" pitchFamily="34" charset="0"/>
              <a:buChar char="•"/>
            </a:pPr>
            <a:r>
              <a:rPr lang="en-US" dirty="0"/>
              <a:t>SQL Server on VM</a:t>
            </a:r>
          </a:p>
          <a:p>
            <a:pPr marL="457200" indent="-457200">
              <a:buFont typeface="Arial" panose="020B0604020202020204" pitchFamily="34" charset="0"/>
              <a:buChar char="•"/>
            </a:pPr>
            <a:r>
              <a:rPr lang="en-US" dirty="0"/>
              <a:t>PaaS Solutions</a:t>
            </a:r>
          </a:p>
          <a:p>
            <a:pPr marL="914400" lvl="1" indent="-457200">
              <a:buFont typeface="Arial" panose="020B0604020202020204" pitchFamily="34" charset="0"/>
              <a:buChar char="•"/>
            </a:pPr>
            <a:r>
              <a:rPr lang="en-US" dirty="0"/>
              <a:t>Azure SQL DB</a:t>
            </a:r>
          </a:p>
          <a:p>
            <a:pPr marL="914400" lvl="1" indent="-457200">
              <a:buFont typeface="Arial" panose="020B0604020202020204" pitchFamily="34" charset="0"/>
              <a:buChar char="•"/>
            </a:pPr>
            <a:r>
              <a:rPr lang="en-US" dirty="0"/>
              <a:t>Azure Managed Instance </a:t>
            </a:r>
          </a:p>
          <a:p>
            <a:pPr marL="914400" lvl="1" indent="-457200">
              <a:buFont typeface="Arial" panose="020B0604020202020204" pitchFamily="34" charset="0"/>
              <a:buChar char="•"/>
            </a:pPr>
            <a:r>
              <a:rPr lang="en-US" dirty="0"/>
              <a:t>Hyperscale</a:t>
            </a:r>
          </a:p>
          <a:p>
            <a:endParaRPr lang="en-US" dirty="0"/>
          </a:p>
          <a:p>
            <a:endParaRPr lang="en-US" dirty="0"/>
          </a:p>
        </p:txBody>
      </p:sp>
    </p:spTree>
    <p:extLst>
      <p:ext uri="{BB962C8B-B14F-4D97-AF65-F5344CB8AC3E}">
        <p14:creationId xmlns:p14="http://schemas.microsoft.com/office/powerpoint/2010/main" val="17357263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Backup &amp; Recovery similarities</a:t>
            </a:r>
          </a:p>
        </p:txBody>
      </p:sp>
    </p:spTree>
    <p:extLst>
      <p:ext uri="{BB962C8B-B14F-4D97-AF65-F5344CB8AC3E}">
        <p14:creationId xmlns:p14="http://schemas.microsoft.com/office/powerpoint/2010/main" val="5890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&amp; Recovery similarities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0280445" cy="5675400"/>
          </a:xfrm>
        </p:spPr>
        <p:txBody>
          <a:bodyPr/>
          <a:lstStyle/>
          <a:p>
            <a:pPr marL="457200" indent="-457200">
              <a:buFont typeface="Arial" panose="020B0604020202020204" pitchFamily="34" charset="0"/>
              <a:buChar char="•"/>
            </a:pPr>
            <a:r>
              <a:rPr lang="en-US" dirty="0"/>
              <a:t>Backup Similarities</a:t>
            </a:r>
          </a:p>
          <a:p>
            <a:pPr marL="914400" lvl="1" indent="-457200">
              <a:buFont typeface="Arial" panose="020B0604020202020204" pitchFamily="34" charset="0"/>
              <a:buChar char="•"/>
            </a:pPr>
            <a:r>
              <a:rPr lang="en-US" dirty="0"/>
              <a:t>Full , Differential, and Log backups ( SQL DB, Manage Instance, SQL Server on VM)</a:t>
            </a:r>
          </a:p>
          <a:p>
            <a:pPr marL="914400" lvl="1" indent="-457200">
              <a:buFont typeface="Arial" panose="020B0604020202020204" pitchFamily="34" charset="0"/>
              <a:buChar char="•"/>
            </a:pPr>
            <a:r>
              <a:rPr lang="en-US" dirty="0"/>
              <a:t>Point in time backups </a:t>
            </a:r>
          </a:p>
          <a:p>
            <a:pPr marL="914400" lvl="1" indent="-457200">
              <a:buFont typeface="Arial" panose="020B0604020202020204" pitchFamily="34" charset="0"/>
              <a:buChar char="•"/>
            </a:pPr>
            <a:r>
              <a:rPr lang="en-US" dirty="0"/>
              <a:t>Backup compression</a:t>
            </a:r>
          </a:p>
          <a:p>
            <a:pPr marL="457200" indent="-457200">
              <a:buFont typeface="Arial" panose="020B0604020202020204" pitchFamily="34" charset="0"/>
              <a:buChar char="•"/>
            </a:pPr>
            <a:r>
              <a:rPr lang="en-US" dirty="0"/>
              <a:t>Recovery similarities</a:t>
            </a:r>
          </a:p>
          <a:p>
            <a:pPr marL="914400" lvl="1" indent="-457200">
              <a:buFont typeface="Arial" panose="020B0604020202020204" pitchFamily="34" charset="0"/>
              <a:buChar char="•"/>
            </a:pPr>
            <a:r>
              <a:rPr lang="en-US" dirty="0"/>
              <a:t>Point in time recovery</a:t>
            </a:r>
          </a:p>
          <a:p>
            <a:pPr marL="914400" lvl="1" indent="-457200">
              <a:buFont typeface="Arial" panose="020B0604020202020204" pitchFamily="34" charset="0"/>
              <a:buChar char="•"/>
            </a:pPr>
            <a:r>
              <a:rPr lang="en-US" dirty="0"/>
              <a:t>Accelerated database recoveries  (Not for Hyperscale)</a:t>
            </a:r>
          </a:p>
          <a:p>
            <a:pPr marL="1114425" lvl="2" indent="-457200">
              <a:buFont typeface="Arial" panose="020B0604020202020204" pitchFamily="34" charset="0"/>
              <a:buChar char="•"/>
            </a:pPr>
            <a:r>
              <a:rPr lang="en-US" dirty="0"/>
              <a:t>Default configuration for Azure SQL DB and Managed Instance </a:t>
            </a:r>
          </a:p>
          <a:p>
            <a:pPr marL="1114425" lvl="2" indent="-457200">
              <a:buFont typeface="Arial" panose="020B0604020202020204" pitchFamily="34" charset="0"/>
              <a:buChar char="•"/>
            </a:pPr>
            <a:r>
              <a:rPr lang="en-US" dirty="0"/>
              <a:t>Available SQL Server 2019 forward</a:t>
            </a:r>
          </a:p>
          <a:p>
            <a:pPr marL="914400" lvl="1" indent="-457200">
              <a:buFont typeface="Arial" panose="020B0604020202020204" pitchFamily="34" charset="0"/>
              <a:buChar char="•"/>
            </a:pPr>
            <a:endParaRPr lang="en-US" dirty="0"/>
          </a:p>
          <a:p>
            <a:endParaRPr lang="en-US" dirty="0"/>
          </a:p>
          <a:p>
            <a:pPr marL="914400" lvl="1" indent="-45720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8096074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pPr marL="457200" indent="-457200">
              <a:buFont typeface="Arial" panose="020B0604020202020204" pitchFamily="34" charset="0"/>
              <a:buChar char="•"/>
            </a:pPr>
            <a:r>
              <a:rPr lang="en-US" dirty="0"/>
              <a:t>Backup and recovery SQL on VM</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9388475" cy="1978789"/>
          </a:xfrm>
        </p:spPr>
        <p:txBody>
          <a:bodyPr/>
          <a:lstStyle/>
          <a:p>
            <a:pPr marL="457200" indent="-457200">
              <a:buFont typeface="Arial" panose="020B0604020202020204" pitchFamily="34" charset="0"/>
              <a:buChar char="•"/>
            </a:pPr>
            <a:r>
              <a:rPr lang="en-US" dirty="0"/>
              <a:t>Backup </a:t>
            </a:r>
          </a:p>
          <a:p>
            <a:pPr marL="914400" lvl="1" indent="-457200">
              <a:buFont typeface="Arial" panose="020B0604020202020204" pitchFamily="34" charset="0"/>
              <a:buChar char="•"/>
            </a:pPr>
            <a:r>
              <a:rPr lang="en-US" dirty="0"/>
              <a:t>Backup to </a:t>
            </a:r>
            <a:r>
              <a:rPr lang="en-US" dirty="0">
                <a:hlinkClick r:id="rId3"/>
              </a:rPr>
              <a:t>local drive</a:t>
            </a:r>
            <a:endParaRPr lang="en-US" dirty="0"/>
          </a:p>
          <a:p>
            <a:pPr marL="914400" lvl="1" indent="-457200">
              <a:buFont typeface="Arial" panose="020B0604020202020204" pitchFamily="34" charset="0"/>
              <a:buChar char="•"/>
            </a:pPr>
            <a:r>
              <a:rPr lang="en-US" dirty="0">
                <a:hlinkClick r:id="rId4"/>
              </a:rPr>
              <a:t>Backup to URL </a:t>
            </a:r>
            <a:endParaRPr lang="en-US" dirty="0"/>
          </a:p>
          <a:p>
            <a:pPr marL="914400" lvl="1" indent="-457200">
              <a:buFont typeface="Arial" panose="020B0604020202020204" pitchFamily="34" charset="0"/>
              <a:buChar char="•"/>
            </a:pPr>
            <a:r>
              <a:rPr lang="en-US" dirty="0"/>
              <a:t>Azure Backup service for </a:t>
            </a:r>
            <a:r>
              <a:rPr lang="en-US" dirty="0">
                <a:hlinkClick r:id="rId5"/>
              </a:rPr>
              <a:t>SQL Server in Azure VMs</a:t>
            </a:r>
            <a:endParaRPr lang="en-US" dirty="0"/>
          </a:p>
          <a:p>
            <a:pPr marL="914400" lvl="1" indent="-457200">
              <a:buFont typeface="Arial" panose="020B0604020202020204" pitchFamily="34" charset="0"/>
              <a:buChar char="•"/>
            </a:pPr>
            <a:r>
              <a:rPr lang="en-US" dirty="0"/>
              <a:t>SQL Server </a:t>
            </a:r>
            <a:r>
              <a:rPr lang="en-US" dirty="0">
                <a:hlinkClick r:id="rId6"/>
              </a:rPr>
              <a:t>managed backup</a:t>
            </a:r>
            <a:r>
              <a:rPr lang="en-US" dirty="0"/>
              <a:t> to Microsoft Azure</a:t>
            </a:r>
          </a:p>
          <a:p>
            <a:pPr marL="914400" lvl="1" indent="-457200">
              <a:buFont typeface="Arial" panose="020B0604020202020204" pitchFamily="34" charset="0"/>
              <a:buChar char="•"/>
            </a:pPr>
            <a:endParaRPr lang="en-US" dirty="0"/>
          </a:p>
          <a:p>
            <a:endParaRPr lang="en-US" dirty="0"/>
          </a:p>
          <a:p>
            <a:endParaRPr lang="en-US" dirty="0"/>
          </a:p>
        </p:txBody>
      </p:sp>
      <p:pic>
        <p:nvPicPr>
          <p:cNvPr id="5" name="Picture 4">
            <a:extLst>
              <a:ext uri="{FF2B5EF4-FFF2-40B4-BE49-F238E27FC236}">
                <a16:creationId xmlns:a16="http://schemas.microsoft.com/office/drawing/2014/main" id="{702F6E4E-255B-C59B-F3D9-6137C845828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4200" y="4166956"/>
            <a:ext cx="4265295" cy="1978789"/>
          </a:xfrm>
          <a:prstGeom prst="rect">
            <a:avLst/>
          </a:prstGeom>
        </p:spPr>
      </p:pic>
      <p:pic>
        <p:nvPicPr>
          <p:cNvPr id="9" name="Picture 8">
            <a:extLst>
              <a:ext uri="{FF2B5EF4-FFF2-40B4-BE49-F238E27FC236}">
                <a16:creationId xmlns:a16="http://schemas.microsoft.com/office/drawing/2014/main" id="{7C019742-C675-8A37-19A8-2C212BBA5A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26271" y="4166956"/>
            <a:ext cx="5996696" cy="917609"/>
          </a:xfrm>
          <a:prstGeom prst="rect">
            <a:avLst/>
          </a:prstGeom>
        </p:spPr>
      </p:pic>
    </p:spTree>
    <p:extLst>
      <p:ext uri="{BB962C8B-B14F-4D97-AF65-F5344CB8AC3E}">
        <p14:creationId xmlns:p14="http://schemas.microsoft.com/office/powerpoint/2010/main" val="2448362663"/>
      </p:ext>
    </p:extLst>
  </p:cSld>
  <p:clrMapOvr>
    <a:masterClrMapping/>
  </p:clrMapOvr>
  <p:transition>
    <p:fade/>
  </p:transition>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5.xml><?xml version="1.0" encoding="utf-8"?>
<a:theme xmlns:a="http://schemas.openxmlformats.org/drawingml/2006/main" name="2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36968</TotalTime>
  <Words>2115</Words>
  <Application>Microsoft Office PowerPoint</Application>
  <PresentationFormat>Widescreen</PresentationFormat>
  <Paragraphs>291</Paragraphs>
  <Slides>31</Slides>
  <Notes>31</Notes>
  <HiddenSlides>3</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31</vt:i4>
      </vt:variant>
    </vt:vector>
  </HeadingPairs>
  <TitlesOfParts>
    <vt:vector size="50" baseType="lpstr">
      <vt:lpstr>Arial</vt:lpstr>
      <vt:lpstr>Calibri</vt:lpstr>
      <vt:lpstr>Calibri Light</vt:lpstr>
      <vt:lpstr>Consolas</vt:lpstr>
      <vt:lpstr>Gotham</vt:lpstr>
      <vt:lpstr>IBM Plex Sans</vt:lpstr>
      <vt:lpstr>IBM Plex Sans Medium</vt:lpstr>
      <vt:lpstr>IBM Plex Sans SemiBold</vt:lpstr>
      <vt:lpstr>Roboto</vt:lpstr>
      <vt:lpstr>Roboto Regular</vt:lpstr>
      <vt:lpstr>Segoe UI</vt:lpstr>
      <vt:lpstr>Segoe UI Semibold</vt:lpstr>
      <vt:lpstr>Segoe UI Semilight</vt:lpstr>
      <vt:lpstr>Wingdings</vt:lpstr>
      <vt:lpstr>1_White Template</vt:lpstr>
      <vt:lpstr>Office Theme</vt:lpstr>
      <vt:lpstr>1_Office Theme</vt:lpstr>
      <vt:lpstr>Redgate theme v2</vt:lpstr>
      <vt:lpstr>2_Office Theme</vt:lpstr>
      <vt:lpstr>There Are Nuances:  Understanding SQL Server Backup and Recovery Options</vt:lpstr>
      <vt:lpstr>Daniel Taylor, Microsoft </vt:lpstr>
      <vt:lpstr>PowerPoint Presentation</vt:lpstr>
      <vt:lpstr>Our journey to understanding SQL Backup &amp; Recovery</vt:lpstr>
      <vt:lpstr>Solutions we will be examining</vt:lpstr>
      <vt:lpstr>Solutions we will be examining</vt:lpstr>
      <vt:lpstr>Backup &amp; Recovery similarities</vt:lpstr>
      <vt:lpstr>Backup &amp; Recovery similarities</vt:lpstr>
      <vt:lpstr>Backup and recovery SQL on VM</vt:lpstr>
      <vt:lpstr>Backup and recovery SQL on VM</vt:lpstr>
      <vt:lpstr>Demo: Backup to URL  Demo: Enable Managed Backup </vt:lpstr>
      <vt:lpstr>Backup &amp; recovery Azure SQL DB / Managed Instance</vt:lpstr>
      <vt:lpstr>Backup &amp; recovery Azure SQL DB / Managed Instance</vt:lpstr>
      <vt:lpstr>Backup &amp; Recovery options &amp; nuances</vt:lpstr>
      <vt:lpstr>Backup and recovery SQL Server on VM (Nuance's)</vt:lpstr>
      <vt:lpstr>Demo: Restore Managed Backup from URL</vt:lpstr>
      <vt:lpstr>Backup and recovery SQL Server on VM (Nuance's)</vt:lpstr>
      <vt:lpstr>Demo: Examine Backup for SQL Server</vt:lpstr>
      <vt:lpstr>Backup and recovery nuances Azure SQL DB</vt:lpstr>
      <vt:lpstr>Backup and recovery nuances Azure MI</vt:lpstr>
      <vt:lpstr>Demo: Backup to URL from Managed Instance</vt:lpstr>
      <vt:lpstr>Demo: Restore Managed Instance Database</vt:lpstr>
      <vt:lpstr>Backup and recovery nuances Hyperscale</vt:lpstr>
      <vt:lpstr>Backup and recovery nuances LTR</vt:lpstr>
      <vt:lpstr>Things we can do to prepare</vt:lpstr>
      <vt:lpstr>Things we can do to prepare</vt:lpstr>
      <vt:lpstr>Where did our journey take us?</vt:lpstr>
      <vt:lpstr>PowerPoint Presentation</vt:lpstr>
      <vt:lpstr>Questions ?</vt:lpstr>
      <vt:lpstr>Backup and recovery Managed Instance</vt:lpstr>
      <vt:lpstr>Backup and recovery Managed Instance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To PaaS Up Your Database, Migrating To Azure SQL</dc:title>
  <dc:creator>Daniel Taylor</dc:creator>
  <cp:lastModifiedBy>Daniel Taylor</cp:lastModifiedBy>
  <cp:revision>5</cp:revision>
  <dcterms:created xsi:type="dcterms:W3CDTF">2022-08-27T12:18:21Z</dcterms:created>
  <dcterms:modified xsi:type="dcterms:W3CDTF">2023-09-27T14:44:14Z</dcterms:modified>
</cp:coreProperties>
</file>